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00" r:id="rId39"/>
    <p:sldId id="301" r:id="rId40"/>
    <p:sldId id="302" r:id="rId41"/>
    <p:sldId id="303" r:id="rId42"/>
    <p:sldId id="304" r:id="rId43"/>
    <p:sldId id="305" r:id="rId44"/>
    <p:sldId id="306" r:id="rId45"/>
    <p:sldId id="307" r:id="rId46"/>
    <p:sldId id="308" r:id="rId47"/>
    <p:sldId id="309" r:id="rId48"/>
    <p:sldId id="310" r:id="rId49"/>
    <p:sldId id="299" r:id="rId50"/>
  </p:sldIdLst>
  <p:sldSz cx="12192000" cy="6858000"/>
  <p:notesSz cx="6858000" cy="9144000"/>
  <p:embeddedFontLst>
    <p:embeddedFont>
      <p:font typeface="Calibri" panose="020F0502020204030204" pitchFamily="34" charset="0"/>
      <p:regular r:id="rId52"/>
      <p:bold r:id="rId53"/>
      <p:italic r:id="rId54"/>
      <p:boldItalic r:id="rId55"/>
    </p:embeddedFont>
    <p:embeddedFont>
      <p:font typeface="Content" panose="020B0604020202020204"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8" roundtripDataSignature="AMtx7mjys9+QJ0bOo9BgWFS7CZR2nXnWf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customschemas.google.com/relationships/presentationmetadata" Target="meta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 name="Google Shape;147;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 name="Google Shape;183;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5" name="Google Shape;205;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1" name="Google Shape;221;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9" name="Google Shape;249;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5" name="Google Shape;285;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0" name="Google Shape;330;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5" name="Google Shape;345;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8" name="Google Shape;358;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7" name="Google Shape;23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85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7743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2542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1179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6798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5925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62934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4911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27322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7783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96084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 name="Google Shape;131;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4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4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68"/>
        <p:cNvGrpSpPr/>
        <p:nvPr/>
      </p:nvGrpSpPr>
      <p:grpSpPr>
        <a:xfrm>
          <a:off x="0" y="0"/>
          <a:ext cx="0" cy="0"/>
          <a:chOff x="0" y="0"/>
          <a:chExt cx="0" cy="0"/>
        </a:xfrm>
      </p:grpSpPr>
      <p:sp>
        <p:nvSpPr>
          <p:cNvPr id="69" name="Google Shape;69;p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5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5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4"/>
        <p:cNvGrpSpPr/>
        <p:nvPr/>
      </p:nvGrpSpPr>
      <p:grpSpPr>
        <a:xfrm>
          <a:off x="0" y="0"/>
          <a:ext cx="0" cy="0"/>
          <a:chOff x="0" y="0"/>
          <a:chExt cx="0" cy="0"/>
        </a:xfrm>
      </p:grpSpPr>
      <p:sp>
        <p:nvSpPr>
          <p:cNvPr id="75" name="Google Shape;75;p5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5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4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4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29"/>
        <p:cNvGrpSpPr/>
        <p:nvPr/>
      </p:nvGrpSpPr>
      <p:grpSpPr>
        <a:xfrm>
          <a:off x="0" y="0"/>
          <a:ext cx="0" cy="0"/>
          <a:chOff x="0" y="0"/>
          <a:chExt cx="0" cy="0"/>
        </a:xfrm>
      </p:grpSpPr>
      <p:sp>
        <p:nvSpPr>
          <p:cNvPr id="30" name="Google Shape;30;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4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4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36"/>
        <p:cNvGrpSpPr/>
        <p:nvPr/>
      </p:nvGrpSpPr>
      <p:grpSpPr>
        <a:xfrm>
          <a:off x="0" y="0"/>
          <a:ext cx="0" cy="0"/>
          <a:chOff x="0" y="0"/>
          <a:chExt cx="0" cy="0"/>
        </a:xfrm>
      </p:grpSpPr>
      <p:sp>
        <p:nvSpPr>
          <p:cNvPr id="37" name="Google Shape;37;p5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5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5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5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5"/>
        <p:cNvGrpSpPr/>
        <p:nvPr/>
      </p:nvGrpSpPr>
      <p:grpSpPr>
        <a:xfrm>
          <a:off x="0" y="0"/>
          <a:ext cx="0" cy="0"/>
          <a:chOff x="0" y="0"/>
          <a:chExt cx="0" cy="0"/>
        </a:xfrm>
      </p:grpSpPr>
      <p:sp>
        <p:nvSpPr>
          <p:cNvPr id="46" name="Google Shape;46;p5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5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0"/>
        <p:cNvGrpSpPr/>
        <p:nvPr/>
      </p:nvGrpSpPr>
      <p:grpSpPr>
        <a:xfrm>
          <a:off x="0" y="0"/>
          <a:ext cx="0" cy="0"/>
          <a:chOff x="0" y="0"/>
          <a:chExt cx="0" cy="0"/>
        </a:xfrm>
      </p:grpSpPr>
      <p:sp>
        <p:nvSpPr>
          <p:cNvPr id="51" name="Google Shape;51;p5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4"/>
        <p:cNvGrpSpPr/>
        <p:nvPr/>
      </p:nvGrpSpPr>
      <p:grpSpPr>
        <a:xfrm>
          <a:off x="0" y="0"/>
          <a:ext cx="0" cy="0"/>
          <a:chOff x="0" y="0"/>
          <a:chExt cx="0" cy="0"/>
        </a:xfrm>
      </p:grpSpPr>
      <p:sp>
        <p:nvSpPr>
          <p:cNvPr id="55" name="Google Shape;55;p5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5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5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5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5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5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4" name="Google Shape;64;p5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5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4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4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4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4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s://www.youtube.com/watch?v=eyGFz-zIjH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mailto:Luis.castellanosg@usantoto.edu.c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dialogflow.com/" TargetMode="External"/><Relationship Id="rId5" Type="http://schemas.openxmlformats.org/officeDocument/2006/relationships/image" Target="../media/image14.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2.png"/></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7.png"/><Relationship Id="rId4" Type="http://schemas.openxmlformats.org/officeDocument/2006/relationships/hyperlink" Target="https://www.twilio.com/"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hyperlink" Target="https://medium.com/cmaquera/como-crea-un-chatbot-para-facebook-messenger-con-dialogflow-8fddd17ea230" TargetMode="External"/><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hyperlink" Target="https://console.cloud.google.com/" TargetMode="External"/><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hyperlink" Target="https://app.respond.io/" TargetMode="External"/><Relationship Id="rId4" Type="http://schemas.openxmlformats.org/officeDocument/2006/relationships/image" Target="../media/image12.png"/></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www.manning.com/books/deep-learning-with-pyth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10"/>
          <p:cNvSpPr/>
          <p:nvPr/>
        </p:nvSpPr>
        <p:spPr>
          <a:xfrm>
            <a:off x="1248033" y="401760"/>
            <a:ext cx="10943968" cy="6001643"/>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3200">
                <a:solidFill>
                  <a:schemeClr val="dk1"/>
                </a:solidFill>
                <a:latin typeface="Calibri"/>
                <a:ea typeface="Calibri"/>
                <a:cs typeface="Calibri"/>
                <a:sym typeface="Calibri"/>
              </a:rPr>
              <a:t>El lenguaje natural  que hablamos los humanos usa palabras que crean frases; las frases forman oraciones y las oraciones se convierten en ideas coherentes…pero depende de : </a:t>
            </a:r>
            <a:endParaRPr/>
          </a:p>
          <a:p>
            <a:pPr marL="0" marR="0" lvl="0" indent="0" algn="just" rtl="0">
              <a:spcBef>
                <a:spcPts val="0"/>
              </a:spcBef>
              <a:spcAft>
                <a:spcPts val="0"/>
              </a:spcAft>
              <a:buNone/>
            </a:pPr>
            <a:endParaRPr sz="3200">
              <a:solidFill>
                <a:schemeClr val="dk1"/>
              </a:solidFill>
              <a:latin typeface="Calibri"/>
              <a:ea typeface="Calibri"/>
              <a:cs typeface="Calibri"/>
              <a:sym typeface="Calibri"/>
            </a:endParaRPr>
          </a:p>
          <a:p>
            <a:pPr marL="457200" marR="0" lvl="0" indent="-457200" algn="just" rtl="0">
              <a:spcBef>
                <a:spcPts val="0"/>
              </a:spcBef>
              <a:spcAft>
                <a:spcPts val="0"/>
              </a:spcAft>
              <a:buClr>
                <a:schemeClr val="dk1"/>
              </a:buClr>
              <a:buSzPts val="3200"/>
              <a:buFont typeface="Arial"/>
              <a:buChar char="•"/>
            </a:pPr>
            <a:r>
              <a:rPr lang="es-ES" sz="3200">
                <a:solidFill>
                  <a:schemeClr val="dk1"/>
                </a:solidFill>
                <a:latin typeface="Calibri"/>
                <a:ea typeface="Calibri"/>
                <a:cs typeface="Calibri"/>
                <a:sym typeface="Calibri"/>
              </a:rPr>
              <a:t>Temas o contextos.</a:t>
            </a:r>
            <a:endParaRPr/>
          </a:p>
          <a:p>
            <a:pPr marL="457200" marR="0" lvl="0" indent="-457200" algn="just" rtl="0">
              <a:spcBef>
                <a:spcPts val="0"/>
              </a:spcBef>
              <a:spcAft>
                <a:spcPts val="0"/>
              </a:spcAft>
              <a:buClr>
                <a:schemeClr val="dk1"/>
              </a:buClr>
              <a:buSzPts val="3200"/>
              <a:buFont typeface="Arial"/>
              <a:buChar char="•"/>
            </a:pPr>
            <a:r>
              <a:rPr lang="es-ES" sz="3200">
                <a:solidFill>
                  <a:schemeClr val="dk1"/>
                </a:solidFill>
                <a:latin typeface="Calibri"/>
                <a:ea typeface="Calibri"/>
                <a:cs typeface="Calibri"/>
                <a:sym typeface="Calibri"/>
              </a:rPr>
              <a:t>Tono </a:t>
            </a:r>
            <a:endParaRPr/>
          </a:p>
          <a:p>
            <a:pPr marL="457200" marR="0" lvl="0" indent="-457200" algn="just" rtl="0">
              <a:spcBef>
                <a:spcPts val="0"/>
              </a:spcBef>
              <a:spcAft>
                <a:spcPts val="0"/>
              </a:spcAft>
              <a:buClr>
                <a:schemeClr val="dk1"/>
              </a:buClr>
              <a:buSzPts val="3200"/>
              <a:buFont typeface="Arial"/>
              <a:buChar char="•"/>
            </a:pPr>
            <a:r>
              <a:rPr lang="es-ES" sz="3200">
                <a:solidFill>
                  <a:schemeClr val="dk1"/>
                </a:solidFill>
                <a:latin typeface="Calibri"/>
                <a:ea typeface="Calibri"/>
                <a:cs typeface="Calibri"/>
                <a:sym typeface="Calibri"/>
              </a:rPr>
              <a:t>Selección de palabras </a:t>
            </a:r>
            <a:endParaRPr/>
          </a:p>
          <a:p>
            <a:pPr marL="457200" marR="0" lvl="0" indent="-457200" algn="just" rtl="0">
              <a:spcBef>
                <a:spcPts val="0"/>
              </a:spcBef>
              <a:spcAft>
                <a:spcPts val="0"/>
              </a:spcAft>
              <a:buClr>
                <a:schemeClr val="dk1"/>
              </a:buClr>
              <a:buSzPts val="3200"/>
              <a:buFont typeface="Arial"/>
              <a:buChar char="•"/>
            </a:pPr>
            <a:r>
              <a:rPr lang="es-ES" sz="3200">
                <a:solidFill>
                  <a:schemeClr val="dk1"/>
                </a:solidFill>
                <a:latin typeface="Calibri"/>
                <a:ea typeface="Calibri"/>
                <a:cs typeface="Calibri"/>
                <a:sym typeface="Calibri"/>
              </a:rPr>
              <a:t>Estructura de la oración </a:t>
            </a:r>
            <a:endParaRPr/>
          </a:p>
          <a:p>
            <a:pPr marL="457200" marR="0" lvl="0" indent="-457200" algn="just" rtl="0">
              <a:spcBef>
                <a:spcPts val="0"/>
              </a:spcBef>
              <a:spcAft>
                <a:spcPts val="0"/>
              </a:spcAft>
              <a:buClr>
                <a:schemeClr val="dk1"/>
              </a:buClr>
              <a:buSzPts val="3200"/>
              <a:buFont typeface="Arial"/>
              <a:buChar char="•"/>
            </a:pPr>
            <a:r>
              <a:rPr lang="es-ES" sz="3200">
                <a:solidFill>
                  <a:schemeClr val="dk1"/>
                </a:solidFill>
                <a:latin typeface="Calibri"/>
                <a:ea typeface="Calibri"/>
                <a:cs typeface="Calibri"/>
                <a:sym typeface="Calibri"/>
              </a:rPr>
              <a:t>Puntuación / expresiones</a:t>
            </a:r>
            <a:endParaRPr/>
          </a:p>
          <a:p>
            <a:pPr marL="0" marR="0" lvl="0" indent="0" algn="just" rtl="0">
              <a:spcBef>
                <a:spcPts val="0"/>
              </a:spcBef>
              <a:spcAft>
                <a:spcPts val="0"/>
              </a:spcAft>
              <a:buNone/>
            </a:pPr>
            <a:r>
              <a:rPr lang="es-ES" sz="3200">
                <a:solidFill>
                  <a:schemeClr val="dk1"/>
                </a:solidFill>
                <a:latin typeface="Calibri"/>
                <a:ea typeface="Calibri"/>
                <a:cs typeface="Calibri"/>
                <a:sym typeface="Calibri"/>
              </a:rPr>
              <a:t> </a:t>
            </a:r>
            <a:endParaRPr/>
          </a:p>
          <a:p>
            <a:pPr marL="0" marR="0" lvl="0" indent="0" algn="just" rtl="0">
              <a:spcBef>
                <a:spcPts val="0"/>
              </a:spcBef>
              <a:spcAft>
                <a:spcPts val="0"/>
              </a:spcAft>
              <a:buNone/>
            </a:pPr>
            <a:r>
              <a:rPr lang="es-ES" sz="3200">
                <a:solidFill>
                  <a:schemeClr val="dk1"/>
                </a:solidFill>
                <a:latin typeface="Calibri"/>
                <a:ea typeface="Calibri"/>
                <a:cs typeface="Calibri"/>
                <a:sym typeface="Calibri"/>
              </a:rPr>
              <a:t>Todo lo anterior permite a los humanos interpretar esa información, darle un valor e intención.</a:t>
            </a:r>
            <a:endParaRPr sz="3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
        <p:cNvGrpSpPr/>
        <p:nvPr/>
      </p:nvGrpSpPr>
      <p:grpSpPr>
        <a:xfrm>
          <a:off x="0" y="0"/>
          <a:ext cx="0" cy="0"/>
          <a:chOff x="0" y="0"/>
          <a:chExt cx="0" cy="0"/>
        </a:xfrm>
      </p:grpSpPr>
      <p:sp>
        <p:nvSpPr>
          <p:cNvPr id="143" name="Google Shape;143;p11"/>
          <p:cNvSpPr/>
          <p:nvPr/>
        </p:nvSpPr>
        <p:spPr>
          <a:xfrm>
            <a:off x="1248033" y="401760"/>
            <a:ext cx="10943968" cy="3539430"/>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3200">
                <a:solidFill>
                  <a:schemeClr val="dk1"/>
                </a:solidFill>
                <a:latin typeface="Calibri"/>
                <a:ea typeface="Calibri"/>
                <a:cs typeface="Calibri"/>
                <a:sym typeface="Calibri"/>
              </a:rPr>
              <a:t>Una persona puede generar cientos de palabras en una declaración, cada oración con su propia complejidad y trasfondo contextual. </a:t>
            </a:r>
            <a:endParaRPr/>
          </a:p>
          <a:p>
            <a:pPr marL="0" marR="0" lvl="0" indent="0" algn="just" rtl="0">
              <a:spcBef>
                <a:spcPts val="0"/>
              </a:spcBef>
              <a:spcAft>
                <a:spcPts val="0"/>
              </a:spcAft>
              <a:buNone/>
            </a:pPr>
            <a:endParaRPr sz="3200">
              <a:solidFill>
                <a:schemeClr val="dk1"/>
              </a:solidFill>
              <a:latin typeface="Calibri"/>
              <a:ea typeface="Calibri"/>
              <a:cs typeface="Calibri"/>
              <a:sym typeface="Calibri"/>
            </a:endParaRPr>
          </a:p>
          <a:p>
            <a:pPr marL="0" marR="0" lvl="0" indent="0" algn="just" rtl="0">
              <a:spcBef>
                <a:spcPts val="0"/>
              </a:spcBef>
              <a:spcAft>
                <a:spcPts val="0"/>
              </a:spcAft>
              <a:buNone/>
            </a:pPr>
            <a:r>
              <a:rPr lang="es-ES" sz="3200">
                <a:solidFill>
                  <a:schemeClr val="dk1"/>
                </a:solidFill>
                <a:latin typeface="Calibri"/>
                <a:ea typeface="Calibri"/>
                <a:cs typeface="Calibri"/>
                <a:sym typeface="Calibri"/>
              </a:rPr>
              <a:t>Hacer que una IA pueda comprender significa analizar varios cientos o miles de personas y sus posibles declaraciones que difieren en más de una geografía:</a:t>
            </a:r>
            <a:endParaRPr sz="3200">
              <a:solidFill>
                <a:schemeClr val="dk1"/>
              </a:solidFill>
              <a:latin typeface="Calibri"/>
              <a:ea typeface="Calibri"/>
              <a:cs typeface="Calibri"/>
              <a:sym typeface="Calibri"/>
            </a:endParaRPr>
          </a:p>
        </p:txBody>
      </p:sp>
      <p:sp>
        <p:nvSpPr>
          <p:cNvPr id="144" name="Google Shape;144;p11"/>
          <p:cNvSpPr/>
          <p:nvPr/>
        </p:nvSpPr>
        <p:spPr>
          <a:xfrm>
            <a:off x="2335462" y="4381155"/>
            <a:ext cx="8311314" cy="156966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200" b="1">
                <a:solidFill>
                  <a:schemeClr val="dk1"/>
                </a:solidFill>
                <a:latin typeface="Calibri"/>
                <a:ea typeface="Calibri"/>
                <a:cs typeface="Calibri"/>
                <a:sym typeface="Calibri"/>
              </a:rPr>
              <a:t>¿Es fácil hablar el español?</a:t>
            </a:r>
            <a:endParaRPr/>
          </a:p>
          <a:p>
            <a:pPr marL="0" marR="0" lvl="0" indent="0" algn="ctr" rtl="0">
              <a:spcBef>
                <a:spcPts val="0"/>
              </a:spcBef>
              <a:spcAft>
                <a:spcPts val="0"/>
              </a:spcAft>
              <a:buNone/>
            </a:pPr>
            <a:r>
              <a:rPr lang="es-ES" sz="3200" b="1">
                <a:solidFill>
                  <a:schemeClr val="dk1"/>
                </a:solidFill>
                <a:latin typeface="Calibri"/>
                <a:ea typeface="Calibri"/>
                <a:cs typeface="Calibri"/>
                <a:sym typeface="Calibri"/>
              </a:rPr>
              <a:t> </a:t>
            </a:r>
            <a:endParaRPr sz="3200" b="1" u="sng">
              <a:solidFill>
                <a:schemeClr val="dk1"/>
              </a:solidFill>
              <a:latin typeface="Calibri"/>
              <a:ea typeface="Calibri"/>
              <a:cs typeface="Calibri"/>
              <a:sym typeface="Calibri"/>
              <a:hlinkClick r:id="rId4"/>
            </a:endParaRPr>
          </a:p>
          <a:p>
            <a:pPr marL="0" marR="0" lvl="0" indent="0" algn="ctr" rtl="0">
              <a:spcBef>
                <a:spcPts val="0"/>
              </a:spcBef>
              <a:spcAft>
                <a:spcPts val="0"/>
              </a:spcAft>
              <a:buNone/>
            </a:pPr>
            <a:r>
              <a:rPr lang="es-ES" sz="3200" u="sng">
                <a:solidFill>
                  <a:schemeClr val="dk1"/>
                </a:solidFill>
                <a:latin typeface="Calibri"/>
                <a:ea typeface="Calibri"/>
                <a:cs typeface="Calibri"/>
                <a:sym typeface="Calibri"/>
                <a:hlinkClick r:id="rId4"/>
              </a:rPr>
              <a:t>https://www.youtube.com/watch?v=eyGFz-zIjHE</a:t>
            </a:r>
            <a:endParaRPr sz="32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8"/>
        <p:cNvGrpSpPr/>
        <p:nvPr/>
      </p:nvGrpSpPr>
      <p:grpSpPr>
        <a:xfrm>
          <a:off x="0" y="0"/>
          <a:ext cx="0" cy="0"/>
          <a:chOff x="0" y="0"/>
          <a:chExt cx="0" cy="0"/>
        </a:xfrm>
      </p:grpSpPr>
      <p:sp>
        <p:nvSpPr>
          <p:cNvPr id="149" name="Google Shape;149;p12"/>
          <p:cNvSpPr/>
          <p:nvPr/>
        </p:nvSpPr>
        <p:spPr>
          <a:xfrm>
            <a:off x="1379837" y="1271013"/>
            <a:ext cx="10593859" cy="5016758"/>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000">
                <a:solidFill>
                  <a:schemeClr val="dk1"/>
                </a:solidFill>
                <a:latin typeface="Calibri"/>
                <a:ea typeface="Calibri"/>
                <a:cs typeface="Calibri"/>
                <a:sym typeface="Calibri"/>
              </a:rPr>
              <a:t>Un software cuyo propósito es “</a:t>
            </a:r>
            <a:r>
              <a:rPr lang="es-ES" sz="4000" i="1">
                <a:solidFill>
                  <a:schemeClr val="dk1"/>
                </a:solidFill>
                <a:latin typeface="Calibri"/>
                <a:ea typeface="Calibri"/>
                <a:cs typeface="Calibri"/>
                <a:sym typeface="Calibri"/>
              </a:rPr>
              <a:t>entender las oraciones que le sean proporcionadas, el uso de estos lenguajes naturales, facilita el desarrollo de programas que realicen tareas relacionadas con el lenguaje o bien, desarrollar modelos que ayuden a comprender los mecanismos humanos relacionados con el lenguaje</a:t>
            </a:r>
            <a:r>
              <a:rPr lang="es-ES" sz="4000">
                <a:solidFill>
                  <a:schemeClr val="dk1"/>
                </a:solidFill>
                <a:latin typeface="Calibri"/>
                <a:ea typeface="Calibri"/>
                <a:cs typeface="Calibri"/>
                <a:sym typeface="Calibri"/>
              </a:rPr>
              <a:t>”(Vásquez, Quispe, &amp; Huayna, 2009)</a:t>
            </a:r>
            <a:endParaRPr sz="4000" b="0" i="0">
              <a:solidFill>
                <a:schemeClr val="dk1"/>
              </a:solidFill>
              <a:latin typeface="Calibri"/>
              <a:ea typeface="Calibri"/>
              <a:cs typeface="Calibri"/>
              <a:sym typeface="Calibri"/>
            </a:endParaRPr>
          </a:p>
        </p:txBody>
      </p:sp>
      <p:sp>
        <p:nvSpPr>
          <p:cNvPr id="150" name="Google Shape;150;p12"/>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rgbClr val="FFC000"/>
                </a:solidFill>
                <a:latin typeface="Calibri"/>
                <a:ea typeface="Calibri"/>
                <a:cs typeface="Calibri"/>
                <a:sym typeface="Calibri"/>
              </a:rPr>
              <a:t>¿Qué es PLN/NLP?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4"/>
        <p:cNvGrpSpPr/>
        <p:nvPr/>
      </p:nvGrpSpPr>
      <p:grpSpPr>
        <a:xfrm>
          <a:off x="0" y="0"/>
          <a:ext cx="0" cy="0"/>
          <a:chOff x="0" y="0"/>
          <a:chExt cx="0" cy="0"/>
        </a:xfrm>
      </p:grpSpPr>
      <p:sp>
        <p:nvSpPr>
          <p:cNvPr id="155" name="Google Shape;155;p13"/>
          <p:cNvSpPr/>
          <p:nvPr/>
        </p:nvSpPr>
        <p:spPr>
          <a:xfrm>
            <a:off x="1346887" y="1305364"/>
            <a:ext cx="10845113" cy="5215274"/>
          </a:xfrm>
          <a:prstGeom prst="rect">
            <a:avLst/>
          </a:prstGeom>
          <a:solidFill>
            <a:schemeClr val="lt1"/>
          </a:solid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es-ES" sz="2400">
                <a:solidFill>
                  <a:schemeClr val="dk1"/>
                </a:solidFill>
                <a:latin typeface="Calibri"/>
                <a:ea typeface="Calibri"/>
                <a:cs typeface="Calibri"/>
                <a:sym typeface="Calibri"/>
              </a:rPr>
              <a:t>Se divide en dos categorías clave:</a:t>
            </a:r>
            <a:endParaRPr/>
          </a:p>
          <a:p>
            <a:pPr marL="0" marR="0" lvl="0" indent="0" algn="just" rtl="0">
              <a:lnSpc>
                <a:spcPct val="150000"/>
              </a:lnSpc>
              <a:spcBef>
                <a:spcPts val="0"/>
              </a:spcBef>
              <a:spcAft>
                <a:spcPts val="0"/>
              </a:spcAft>
              <a:buNone/>
            </a:pPr>
            <a:endParaRPr sz="2000" b="1">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NLU</a:t>
            </a:r>
            <a:r>
              <a:rPr lang="es-ES" sz="2000">
                <a:solidFill>
                  <a:schemeClr val="dk1"/>
                </a:solidFill>
                <a:latin typeface="Calibri"/>
                <a:ea typeface="Calibri"/>
                <a:cs typeface="Calibri"/>
                <a:sym typeface="Calibri"/>
              </a:rPr>
              <a:t> - </a:t>
            </a:r>
            <a:r>
              <a:rPr lang="es-ES" sz="2000" b="1">
                <a:solidFill>
                  <a:schemeClr val="dk1"/>
                </a:solidFill>
                <a:latin typeface="Calibri"/>
                <a:ea typeface="Calibri"/>
                <a:cs typeface="Calibri"/>
                <a:sym typeface="Calibri"/>
              </a:rPr>
              <a:t>comprensión del Lenguaje Natural (Natural Language Comprehension por sus siglas en ingles)</a:t>
            </a:r>
            <a:r>
              <a:rPr lang="es-ES" sz="2000">
                <a:solidFill>
                  <a:schemeClr val="dk1"/>
                </a:solidFill>
                <a:latin typeface="Calibri"/>
                <a:ea typeface="Calibri"/>
                <a:cs typeface="Calibri"/>
                <a:sym typeface="Calibri"/>
              </a:rPr>
              <a:t>, analiza de forma automática textos no estructurados usando el procesamiento del lenguaje natural. Parafraseando el texto de entrada Formulando hipótesis o planteando preguntas cuyas respuestas pueden inferirse de texto analizado(Liddy, 2001).</a:t>
            </a:r>
            <a:endParaRPr/>
          </a:p>
          <a:p>
            <a:pPr marL="0" marR="0" lvl="0" indent="0" algn="just" rtl="0">
              <a:lnSpc>
                <a:spcPct val="150000"/>
              </a:lnSpc>
              <a:spcBef>
                <a:spcPts val="0"/>
              </a:spcBef>
              <a:spcAft>
                <a:spcPts val="0"/>
              </a:spcAft>
              <a:buNone/>
            </a:pPr>
            <a:endParaRPr sz="2000">
              <a:solidFill>
                <a:schemeClr val="dk1"/>
              </a:solidFill>
              <a:latin typeface="Calibri"/>
              <a:ea typeface="Calibri"/>
              <a:cs typeface="Calibri"/>
              <a:sym typeface="Calibri"/>
            </a:endParaRPr>
          </a:p>
          <a:p>
            <a:pPr marL="342900" marR="0" lvl="0" indent="-342900" algn="just" rtl="0">
              <a:lnSpc>
                <a:spcPct val="150000"/>
              </a:lnSpc>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NLG</a:t>
            </a:r>
            <a:r>
              <a:rPr lang="es-ES" sz="2000">
                <a:solidFill>
                  <a:schemeClr val="dk1"/>
                </a:solidFill>
                <a:latin typeface="Calibri"/>
                <a:ea typeface="Calibri"/>
                <a:cs typeface="Calibri"/>
                <a:sym typeface="Calibri"/>
              </a:rPr>
              <a:t> </a:t>
            </a:r>
            <a:r>
              <a:rPr lang="es-ES" sz="2000" b="1">
                <a:solidFill>
                  <a:schemeClr val="dk1"/>
                </a:solidFill>
                <a:latin typeface="Calibri"/>
                <a:ea typeface="Calibri"/>
                <a:cs typeface="Calibri"/>
                <a:sym typeface="Calibri"/>
              </a:rPr>
              <a:t>- Generación de lenguaje natural – (Natural Language Generation por sus siglas en inglés)</a:t>
            </a:r>
            <a:r>
              <a:rPr lang="es-ES" sz="2000">
                <a:solidFill>
                  <a:schemeClr val="dk1"/>
                </a:solidFill>
                <a:latin typeface="Calibri"/>
                <a:ea typeface="Calibri"/>
                <a:cs typeface="Calibri"/>
                <a:sym typeface="Calibri"/>
              </a:rPr>
              <a:t>, cuyo propósito es “</a:t>
            </a:r>
            <a:r>
              <a:rPr lang="es-ES" sz="2000" i="1">
                <a:solidFill>
                  <a:schemeClr val="dk1"/>
                </a:solidFill>
                <a:latin typeface="Calibri"/>
                <a:ea typeface="Calibri"/>
                <a:cs typeface="Calibri"/>
                <a:sym typeface="Calibri"/>
              </a:rPr>
              <a:t>producir texto de lenguaje natural comprensible para humanos basado en datos no textuales o de representaciones de significado. Esta es un área importante que potencia la interacción humano-computadora</a:t>
            </a:r>
            <a:r>
              <a:rPr lang="es-ES" sz="2000">
                <a:solidFill>
                  <a:schemeClr val="dk1"/>
                </a:solidFill>
                <a:latin typeface="Calibri"/>
                <a:ea typeface="Calibri"/>
                <a:cs typeface="Calibri"/>
                <a:sym typeface="Calibri"/>
              </a:rPr>
              <a:t>”(Perera &amp; Nand, 2017).</a:t>
            </a:r>
            <a:endParaRPr sz="2000">
              <a:solidFill>
                <a:schemeClr val="dk1"/>
              </a:solidFill>
              <a:latin typeface="Calibri"/>
              <a:ea typeface="Calibri"/>
              <a:cs typeface="Calibri"/>
              <a:sym typeface="Calibri"/>
            </a:endParaRPr>
          </a:p>
        </p:txBody>
      </p:sp>
      <p:sp>
        <p:nvSpPr>
          <p:cNvPr id="156" name="Google Shape;156;p13"/>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rgbClr val="FFC000"/>
                </a:solidFill>
                <a:latin typeface="Calibri"/>
                <a:ea typeface="Calibri"/>
                <a:cs typeface="Calibri"/>
                <a:sym typeface="Calibri"/>
              </a:rPr>
              <a:t>¿Tiene alguna clasificación el PLN/NLP?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14"/>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rgbClr val="FFC000"/>
                </a:solidFill>
                <a:latin typeface="Calibri"/>
                <a:ea typeface="Calibri"/>
                <a:cs typeface="Calibri"/>
                <a:sym typeface="Calibri"/>
              </a:rPr>
              <a:t>¿Tiene alguna clasificación el PLN/NLP?</a:t>
            </a:r>
            <a:endParaRPr/>
          </a:p>
        </p:txBody>
      </p:sp>
      <p:pic>
        <p:nvPicPr>
          <p:cNvPr id="162" name="Google Shape;162;p14" descr="ai-ml-nlp-chatbot"/>
          <p:cNvPicPr preferRelativeResize="0"/>
          <p:nvPr/>
        </p:nvPicPr>
        <p:blipFill rotWithShape="1">
          <a:blip r:embed="rId4">
            <a:alphaModFix/>
          </a:blip>
          <a:srcRect/>
          <a:stretch/>
        </p:blipFill>
        <p:spPr>
          <a:xfrm>
            <a:off x="1781940" y="1569308"/>
            <a:ext cx="6901281" cy="4491682"/>
          </a:xfrm>
          <a:prstGeom prst="rect">
            <a:avLst/>
          </a:prstGeom>
          <a:noFill/>
          <a:ln>
            <a:noFill/>
          </a:ln>
        </p:spPr>
      </p:pic>
      <p:sp>
        <p:nvSpPr>
          <p:cNvPr id="163" name="Google Shape;163;p14"/>
          <p:cNvSpPr/>
          <p:nvPr/>
        </p:nvSpPr>
        <p:spPr>
          <a:xfrm>
            <a:off x="9522940" y="3289712"/>
            <a:ext cx="2563522" cy="646331"/>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rgbClr val="100F0E"/>
              </a:buClr>
              <a:buSzPts val="1800"/>
              <a:buFont typeface="Arial"/>
              <a:buChar char="•"/>
            </a:pPr>
            <a:r>
              <a:rPr lang="es-ES" sz="1800" b="1">
                <a:solidFill>
                  <a:srgbClr val="100F0E"/>
                </a:solidFill>
                <a:latin typeface="Arial"/>
                <a:ea typeface="Arial"/>
                <a:cs typeface="Arial"/>
                <a:sym typeface="Arial"/>
              </a:rPr>
              <a:t>DL: </a:t>
            </a:r>
            <a:r>
              <a:rPr lang="es-ES" sz="1800">
                <a:solidFill>
                  <a:srgbClr val="100F0E"/>
                </a:solidFill>
                <a:latin typeface="Arial"/>
                <a:ea typeface="Arial"/>
                <a:cs typeface="Arial"/>
                <a:sym typeface="Arial"/>
              </a:rPr>
              <a:t>Deep Learning</a:t>
            </a:r>
            <a:endParaRPr/>
          </a:p>
          <a:p>
            <a:pPr marL="285750" marR="0" lvl="0" indent="-285750" algn="l" rtl="0">
              <a:spcBef>
                <a:spcPts val="0"/>
              </a:spcBef>
              <a:spcAft>
                <a:spcPts val="0"/>
              </a:spcAft>
              <a:buClr>
                <a:srgbClr val="100F0E"/>
              </a:buClr>
              <a:buSzPts val="1800"/>
              <a:buFont typeface="Arial"/>
              <a:buChar char="•"/>
            </a:pPr>
            <a:r>
              <a:rPr lang="es-ES" sz="1800" b="1">
                <a:solidFill>
                  <a:srgbClr val="100F0E"/>
                </a:solidFill>
                <a:latin typeface="Arial"/>
                <a:ea typeface="Arial"/>
                <a:cs typeface="Arial"/>
                <a:sym typeface="Arial"/>
              </a:rPr>
              <a:t>ML: </a:t>
            </a:r>
            <a:r>
              <a:rPr lang="es-ES" sz="1800">
                <a:solidFill>
                  <a:srgbClr val="100F0E"/>
                </a:solidFill>
                <a:latin typeface="Arial"/>
                <a:ea typeface="Arial"/>
                <a:cs typeface="Arial"/>
                <a:sym typeface="Arial"/>
              </a:rPr>
              <a:t>Machine Learning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7"/>
        <p:cNvGrpSpPr/>
        <p:nvPr/>
      </p:nvGrpSpPr>
      <p:grpSpPr>
        <a:xfrm>
          <a:off x="0" y="0"/>
          <a:ext cx="0" cy="0"/>
          <a:chOff x="0" y="0"/>
          <a:chExt cx="0" cy="0"/>
        </a:xfrm>
      </p:grpSpPr>
      <p:sp>
        <p:nvSpPr>
          <p:cNvPr id="168" name="Google Shape;168;p15"/>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rgbClr val="FFC000"/>
                </a:solidFill>
                <a:latin typeface="Calibri"/>
                <a:ea typeface="Calibri"/>
                <a:cs typeface="Calibri"/>
                <a:sym typeface="Calibri"/>
              </a:rPr>
              <a:t>¿Qué puedo hacer con PLN/NLP?</a:t>
            </a:r>
            <a:endParaRPr/>
          </a:p>
        </p:txBody>
      </p:sp>
      <p:sp>
        <p:nvSpPr>
          <p:cNvPr id="169" name="Google Shape;169;p15"/>
          <p:cNvSpPr/>
          <p:nvPr/>
        </p:nvSpPr>
        <p:spPr>
          <a:xfrm>
            <a:off x="1235676" y="1225689"/>
            <a:ext cx="10956324" cy="5632311"/>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Resumen automático:</a:t>
            </a:r>
            <a:r>
              <a:rPr lang="es-ES" sz="2000">
                <a:solidFill>
                  <a:schemeClr val="dk1"/>
                </a:solidFill>
                <a:latin typeface="Calibri"/>
                <a:ea typeface="Calibri"/>
                <a:cs typeface="Calibri"/>
                <a:sym typeface="Calibri"/>
              </a:rPr>
              <a:t> acortando de forma inteligente fragmentos largos de texto.</a:t>
            </a:r>
            <a:endParaRPr/>
          </a:p>
          <a:p>
            <a:pPr marL="285750" marR="0" lvl="0" indent="-28575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Sugerencias automáticas:</a:t>
            </a:r>
            <a:r>
              <a:rPr lang="es-ES" sz="2000">
                <a:solidFill>
                  <a:schemeClr val="dk1"/>
                </a:solidFill>
                <a:latin typeface="Calibri"/>
                <a:ea typeface="Calibri"/>
                <a:cs typeface="Calibri"/>
                <a:sym typeface="Calibri"/>
              </a:rPr>
              <a:t> Acelerar la escritura de correos electrónicos, mensajes y otros textos </a:t>
            </a:r>
            <a:endParaRPr/>
          </a:p>
          <a:p>
            <a:pPr marL="285750" marR="0" lvl="0" indent="-28575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Traducción:</a:t>
            </a:r>
            <a:r>
              <a:rPr lang="es-ES" sz="2000">
                <a:solidFill>
                  <a:schemeClr val="dk1"/>
                </a:solidFill>
                <a:latin typeface="Calibri"/>
                <a:ea typeface="Calibri"/>
                <a:cs typeface="Calibri"/>
                <a:sym typeface="Calibri"/>
              </a:rPr>
              <a:t> traducción de frases e ideas en lugar de palabra por palabra</a:t>
            </a:r>
            <a:endParaRPr/>
          </a:p>
          <a:p>
            <a:pPr marL="285750" marR="0" lvl="0" indent="-28575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Reconocimiento de entidades con nombre: </a:t>
            </a:r>
            <a:r>
              <a:rPr lang="es-ES" sz="2000">
                <a:solidFill>
                  <a:schemeClr val="dk1"/>
                </a:solidFill>
                <a:latin typeface="Calibri"/>
                <a:ea typeface="Calibri"/>
                <a:cs typeface="Calibri"/>
                <a:sym typeface="Calibri"/>
              </a:rPr>
              <a:t>Ubicar y clasificar entidades con nombre en lenguajes naturales no estructurados en categorías predefinidas como organizaciones, nombres de personas, ubicaciones, códigos, cantidades, precio, tiempo o porcentajes.</a:t>
            </a:r>
            <a:endParaRPr/>
          </a:p>
          <a:p>
            <a:pPr marL="285750" marR="0" lvl="0" indent="-28575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Relación de extracción:</a:t>
            </a:r>
            <a:r>
              <a:rPr lang="es-ES" sz="2000">
                <a:solidFill>
                  <a:schemeClr val="dk1"/>
                </a:solidFill>
                <a:latin typeface="Calibri"/>
                <a:ea typeface="Calibri"/>
                <a:cs typeface="Calibri"/>
                <a:sym typeface="Calibri"/>
              </a:rPr>
              <a:t> extracción de relaciones semánticas entre las entidades identificadas en lenguaje natural de texto / voz, tales como “se encuentra en”, “está casado con”, “es empleado por”, “vive en”, etc.</a:t>
            </a:r>
            <a:endParaRPr/>
          </a:p>
          <a:p>
            <a:pPr marL="285750" marR="0" lvl="0" indent="-28575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Análisis de sentimientos:</a:t>
            </a:r>
            <a:r>
              <a:rPr lang="es-ES" sz="2000">
                <a:solidFill>
                  <a:schemeClr val="dk1"/>
                </a:solidFill>
                <a:latin typeface="Calibri"/>
                <a:ea typeface="Calibri"/>
                <a:cs typeface="Calibri"/>
                <a:sym typeface="Calibri"/>
              </a:rPr>
              <a:t> ayuda a identificar, por ejemplo, texto o discurso de opinión positivo, negativo y neutral ampliamente utilizado para obtener información de comentarios de redes sociales, foros o respuestas a encuestas</a:t>
            </a:r>
            <a:endParaRPr/>
          </a:p>
          <a:p>
            <a:pPr marL="285750" marR="0" lvl="0" indent="-28575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Reconocimiento de voz: </a:t>
            </a:r>
            <a:r>
              <a:rPr lang="es-ES" sz="2000">
                <a:solidFill>
                  <a:schemeClr val="dk1"/>
                </a:solidFill>
                <a:latin typeface="Calibri"/>
                <a:ea typeface="Calibri"/>
                <a:cs typeface="Calibri"/>
                <a:sym typeface="Calibri"/>
              </a:rPr>
              <a:t>Reconocer y transformar el lenguaje hablado en texto - dictado - y, si está programado, actuar sobre ese reconocimiento, por ejemplo, Asistente de Google Cortana o Siri de Apple</a:t>
            </a:r>
            <a:endParaRPr/>
          </a:p>
          <a:p>
            <a:pPr marL="285750" marR="0" lvl="0" indent="-28575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Segmentación de temas:</a:t>
            </a:r>
            <a:r>
              <a:rPr lang="es-ES" sz="2000">
                <a:solidFill>
                  <a:schemeClr val="dk1"/>
                </a:solidFill>
                <a:latin typeface="Calibri"/>
                <a:ea typeface="Calibri"/>
                <a:cs typeface="Calibri"/>
                <a:sym typeface="Calibri"/>
              </a:rPr>
              <a:t> divide automáticamente textos escritos, discursos o grabaciones en segmentos más cortos y coherentes por temas y se utiliza para mejorar la recuperación de información o el reconocimiento del habla)</a:t>
            </a:r>
            <a:endParaRPr sz="2000" b="0" i="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3"/>
        <p:cNvGrpSpPr/>
        <p:nvPr/>
      </p:nvGrpSpPr>
      <p:grpSpPr>
        <a:xfrm>
          <a:off x="0" y="0"/>
          <a:ext cx="0" cy="0"/>
          <a:chOff x="0" y="0"/>
          <a:chExt cx="0" cy="0"/>
        </a:xfrm>
      </p:grpSpPr>
      <p:sp>
        <p:nvSpPr>
          <p:cNvPr id="174" name="Google Shape;174;p16"/>
          <p:cNvSpPr/>
          <p:nvPr/>
        </p:nvSpPr>
        <p:spPr>
          <a:xfrm>
            <a:off x="1173892" y="1020117"/>
            <a:ext cx="10775092" cy="501675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8000" b="1">
                <a:solidFill>
                  <a:schemeClr val="dk1"/>
                </a:solidFill>
                <a:latin typeface="Calibri"/>
                <a:ea typeface="Calibri"/>
                <a:cs typeface="Calibri"/>
                <a:sym typeface="Calibri"/>
              </a:rPr>
              <a:t>¿Como hace un software para comprender el lenguaje de los humanos?</a:t>
            </a:r>
            <a:endParaRPr sz="80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7"/>
          <p:cNvSpPr txBox="1"/>
          <p:nvPr/>
        </p:nvSpPr>
        <p:spPr>
          <a:xfrm>
            <a:off x="1614197" y="475862"/>
            <a:ext cx="684866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b="1">
                <a:solidFill>
                  <a:srgbClr val="0D5274"/>
                </a:solidFill>
                <a:latin typeface="Calibri"/>
                <a:ea typeface="Calibri"/>
                <a:cs typeface="Calibri"/>
                <a:sym typeface="Calibri"/>
              </a:rPr>
              <a:t>NLU - comprensión del Lenguaje Natural (Natural Language Comprehension por sus siglas en ingles)</a:t>
            </a:r>
            <a:endParaRPr/>
          </a:p>
        </p:txBody>
      </p:sp>
      <p:sp>
        <p:nvSpPr>
          <p:cNvPr id="180" name="Google Shape;180;p17"/>
          <p:cNvSpPr/>
          <p:nvPr/>
        </p:nvSpPr>
        <p:spPr>
          <a:xfrm>
            <a:off x="1330779" y="1859340"/>
            <a:ext cx="10861221" cy="332398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a:solidFill>
                  <a:schemeClr val="dk1"/>
                </a:solidFill>
                <a:latin typeface="Calibri"/>
                <a:ea typeface="Calibri"/>
                <a:cs typeface="Calibri"/>
                <a:sym typeface="Calibri"/>
              </a:rPr>
              <a:t>Es un subdivisión de NLP que hablan específicamente de cómo convertir la recopilación de datos (lo que le decimos a la máquina) en algo que pueda entender para poder actuar en consecuencia.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Para nosotros, como seres humanos,  no se requiere mucho esfuerzo, pero para una máquinas entender dobles significados, juegos de palabras, insultos y encima intentar hacerlo con faltas de ortografía es demasiado complejo.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Es lo que marca la diferencia entre que nos dé la impresión de hablar </a:t>
            </a:r>
            <a:r>
              <a:rPr lang="es-ES" sz="1800" b="1">
                <a:solidFill>
                  <a:schemeClr val="dk1"/>
                </a:solidFill>
                <a:latin typeface="Calibri"/>
                <a:ea typeface="Calibri"/>
                <a:cs typeface="Calibri"/>
                <a:sym typeface="Calibri"/>
              </a:rPr>
              <a:t>con otra persona </a:t>
            </a:r>
            <a:r>
              <a:rPr lang="es-ES" sz="1800">
                <a:solidFill>
                  <a:schemeClr val="dk1"/>
                </a:solidFill>
                <a:latin typeface="Calibri"/>
                <a:ea typeface="Calibri"/>
                <a:cs typeface="Calibri"/>
                <a:sym typeface="Calibri"/>
              </a:rPr>
              <a:t>o “</a:t>
            </a:r>
            <a:r>
              <a:rPr lang="es-ES" sz="1800" i="1">
                <a:solidFill>
                  <a:schemeClr val="dk1"/>
                </a:solidFill>
                <a:latin typeface="Calibri"/>
                <a:ea typeface="Calibri"/>
                <a:cs typeface="Calibri"/>
                <a:sym typeface="Calibri"/>
              </a:rPr>
              <a:t>tirarnos de los pelos</a:t>
            </a:r>
            <a:r>
              <a:rPr lang="es-ES" sz="1800">
                <a:solidFill>
                  <a:schemeClr val="dk1"/>
                </a:solidFill>
                <a:latin typeface="Calibri"/>
                <a:ea typeface="Calibri"/>
                <a:cs typeface="Calibri"/>
                <a:sym typeface="Calibri"/>
              </a:rPr>
              <a:t>” cuando nos responden por quinta vez un “</a:t>
            </a:r>
            <a:r>
              <a:rPr lang="es-ES" sz="1800" i="1">
                <a:solidFill>
                  <a:schemeClr val="dk1"/>
                </a:solidFill>
                <a:latin typeface="Calibri"/>
                <a:ea typeface="Calibri"/>
                <a:cs typeface="Calibri"/>
                <a:sym typeface="Calibri"/>
              </a:rPr>
              <a:t>repite por favor, no te entiendo</a:t>
            </a:r>
            <a:r>
              <a:rPr lang="es-E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5" name="Google Shape;185;p18"/>
          <p:cNvSpPr/>
          <p:nvPr/>
        </p:nvSpPr>
        <p:spPr>
          <a:xfrm>
            <a:off x="1173892" y="1020117"/>
            <a:ext cx="10775092"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8000" b="1">
                <a:solidFill>
                  <a:schemeClr val="dk1"/>
                </a:solidFill>
                <a:latin typeface="Calibri"/>
                <a:ea typeface="Calibri"/>
                <a:cs typeface="Calibri"/>
                <a:sym typeface="Calibri"/>
              </a:rPr>
              <a:t>¿Por qué crear chatbots?</a:t>
            </a:r>
            <a:endParaRPr sz="8000">
              <a:solidFill>
                <a:schemeClr val="dk1"/>
              </a:solidFill>
              <a:latin typeface="Calibri"/>
              <a:ea typeface="Calibri"/>
              <a:cs typeface="Calibri"/>
              <a:sym typeface="Calibri"/>
            </a:endParaRPr>
          </a:p>
        </p:txBody>
      </p:sp>
      <p:sp>
        <p:nvSpPr>
          <p:cNvPr id="186" name="Google Shape;186;p18"/>
          <p:cNvSpPr txBox="1"/>
          <p:nvPr/>
        </p:nvSpPr>
        <p:spPr>
          <a:xfrm>
            <a:off x="1338943" y="2628900"/>
            <a:ext cx="10775092" cy="3970318"/>
          </a:xfrm>
          <a:prstGeom prst="rect">
            <a:avLst/>
          </a:prstGeom>
          <a:solidFill>
            <a:schemeClr val="lt1"/>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800"/>
              <a:buFont typeface="Calibri"/>
              <a:buAutoNum type="arabicPeriod"/>
            </a:pPr>
            <a:r>
              <a:rPr lang="es-ES" sz="2800">
                <a:solidFill>
                  <a:schemeClr val="dk1"/>
                </a:solidFill>
                <a:latin typeface="Calibri"/>
                <a:ea typeface="Calibri"/>
                <a:cs typeface="Calibri"/>
                <a:sym typeface="Calibri"/>
              </a:rPr>
              <a:t>Llegan a ahorran alrededor de $300,000 al año en empresas de EEUU.</a:t>
            </a:r>
            <a:endParaRPr/>
          </a:p>
          <a:p>
            <a:pPr marL="342900" marR="0" lvl="0" indent="-342900" algn="l" rtl="0">
              <a:spcBef>
                <a:spcPts val="0"/>
              </a:spcBef>
              <a:spcAft>
                <a:spcPts val="0"/>
              </a:spcAft>
              <a:buClr>
                <a:schemeClr val="dk1"/>
              </a:buClr>
              <a:buSzPts val="2800"/>
              <a:buFont typeface="Calibri"/>
              <a:buAutoNum type="arabicPeriod"/>
            </a:pPr>
            <a:r>
              <a:rPr lang="es-ES" sz="2800">
                <a:solidFill>
                  <a:schemeClr val="dk1"/>
                </a:solidFill>
                <a:latin typeface="Calibri"/>
                <a:ea typeface="Calibri"/>
                <a:cs typeface="Calibri"/>
                <a:sym typeface="Calibri"/>
              </a:rPr>
              <a:t>Los tiempos de respuesta en atención al cliente se aceleran hasta tres(3) veces con los chatbots</a:t>
            </a:r>
            <a:endParaRPr/>
          </a:p>
          <a:p>
            <a:pPr marL="342900" marR="0" lvl="0" indent="-342900" algn="l" rtl="0">
              <a:spcBef>
                <a:spcPts val="0"/>
              </a:spcBef>
              <a:spcAft>
                <a:spcPts val="0"/>
              </a:spcAft>
              <a:buClr>
                <a:schemeClr val="dk1"/>
              </a:buClr>
              <a:buSzPts val="2800"/>
              <a:buFont typeface="Calibri"/>
              <a:buAutoNum type="arabicPeriod"/>
            </a:pPr>
            <a:r>
              <a:rPr lang="es-ES" sz="2800">
                <a:solidFill>
                  <a:schemeClr val="dk1"/>
                </a:solidFill>
                <a:latin typeface="Calibri"/>
                <a:ea typeface="Calibri"/>
                <a:cs typeface="Calibri"/>
                <a:sym typeface="Calibri"/>
              </a:rPr>
              <a:t>El 74% de los consumidores espera chatear con bots al ingresar a paginas de las empresas.</a:t>
            </a:r>
            <a:endParaRPr/>
          </a:p>
          <a:p>
            <a:pPr marL="342900" marR="0" lvl="0" indent="-342900" algn="l" rtl="0">
              <a:spcBef>
                <a:spcPts val="0"/>
              </a:spcBef>
              <a:spcAft>
                <a:spcPts val="0"/>
              </a:spcAft>
              <a:buClr>
                <a:schemeClr val="dk1"/>
              </a:buClr>
              <a:buSzPts val="2800"/>
              <a:buFont typeface="Calibri"/>
              <a:buAutoNum type="arabicPeriod"/>
            </a:pPr>
            <a:r>
              <a:rPr lang="es-ES" sz="2800">
                <a:solidFill>
                  <a:schemeClr val="dk1"/>
                </a:solidFill>
                <a:latin typeface="Calibri"/>
                <a:ea typeface="Calibri"/>
                <a:cs typeface="Calibri"/>
                <a:sym typeface="Calibri"/>
              </a:rPr>
              <a:t>En el 54% de las empresas de servicios, comercio electrónico y otras empresas de tecnológica específicamente, mencionaron que en el 2019 “</a:t>
            </a:r>
            <a:r>
              <a:rPr lang="es-ES" sz="2800" i="1">
                <a:solidFill>
                  <a:schemeClr val="dk1"/>
                </a:solidFill>
                <a:latin typeface="Calibri"/>
                <a:ea typeface="Calibri"/>
                <a:cs typeface="Calibri"/>
                <a:sym typeface="Calibri"/>
              </a:rPr>
              <a:t>los bots hicieron que sus negocios fueran más productivos”</a:t>
            </a:r>
            <a:r>
              <a:rPr lang="es-ES" sz="2800">
                <a:solidFill>
                  <a:schemeClr val="dk1"/>
                </a:solidFill>
                <a:latin typeface="Calibri"/>
                <a:ea typeface="Calibri"/>
                <a:cs typeface="Calibri"/>
                <a:sym typeface="Calibri"/>
              </a:rPr>
              <a:t>.</a:t>
            </a:r>
            <a:endParaRPr/>
          </a:p>
          <a:p>
            <a:pPr marL="285750" marR="0" lvl="0" indent="-107950" algn="l" rtl="0">
              <a:spcBef>
                <a:spcPts val="0"/>
              </a:spcBef>
              <a:spcAft>
                <a:spcPts val="0"/>
              </a:spcAft>
              <a:buClr>
                <a:schemeClr val="dk1"/>
              </a:buClr>
              <a:buSzPts val="2800"/>
              <a:buFont typeface="Arial"/>
              <a:buNone/>
            </a:pPr>
            <a:endParaRPr sz="28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0"/>
        <p:cNvGrpSpPr/>
        <p:nvPr/>
      </p:nvGrpSpPr>
      <p:grpSpPr>
        <a:xfrm>
          <a:off x="0" y="0"/>
          <a:ext cx="0" cy="0"/>
          <a:chOff x="0" y="0"/>
          <a:chExt cx="0" cy="0"/>
        </a:xfrm>
      </p:grpSpPr>
      <p:sp>
        <p:nvSpPr>
          <p:cNvPr id="191" name="Google Shape;191;p19"/>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chemeClr val="lt1"/>
                </a:solidFill>
                <a:latin typeface="Calibri"/>
                <a:ea typeface="Calibri"/>
                <a:cs typeface="Calibri"/>
                <a:sym typeface="Calibri"/>
              </a:rPr>
              <a:t>Creando un chatbot </a:t>
            </a:r>
            <a:endParaRPr/>
          </a:p>
        </p:txBody>
      </p:sp>
      <p:sp>
        <p:nvSpPr>
          <p:cNvPr id="192" name="Google Shape;192;p19"/>
          <p:cNvSpPr/>
          <p:nvPr/>
        </p:nvSpPr>
        <p:spPr>
          <a:xfrm>
            <a:off x="1310677" y="1298858"/>
            <a:ext cx="3460106" cy="470898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800">
                <a:solidFill>
                  <a:schemeClr val="dk1"/>
                </a:solidFill>
                <a:latin typeface="Calibri"/>
                <a:ea typeface="Calibri"/>
                <a:cs typeface="Calibri"/>
                <a:sym typeface="Calibri"/>
              </a:rPr>
              <a:t>Un chatbot es un software que puede interactuar con humanos a través de una interfaz de chat y está diseñado para simular al humano utilizando inteligencia artificial.</a:t>
            </a:r>
            <a:endParaRPr/>
          </a:p>
          <a:p>
            <a:pPr marL="0" marR="0" lvl="0" indent="0" algn="ctr" rtl="0">
              <a:spcBef>
                <a:spcPts val="0"/>
              </a:spcBef>
              <a:spcAft>
                <a:spcPts val="0"/>
              </a:spcAft>
              <a:buNone/>
            </a:pPr>
            <a:endParaRPr sz="4800">
              <a:solidFill>
                <a:schemeClr val="dk1"/>
              </a:solidFill>
              <a:latin typeface="Calibri"/>
              <a:ea typeface="Calibri"/>
              <a:cs typeface="Calibri"/>
              <a:sym typeface="Calibri"/>
            </a:endParaRPr>
          </a:p>
        </p:txBody>
      </p:sp>
      <p:pic>
        <p:nvPicPr>
          <p:cNvPr id="193" name="Google Shape;193;p19"/>
          <p:cNvPicPr preferRelativeResize="0"/>
          <p:nvPr/>
        </p:nvPicPr>
        <p:blipFill rotWithShape="1">
          <a:blip r:embed="rId4">
            <a:alphaModFix/>
          </a:blip>
          <a:srcRect t="1914" b="6551"/>
          <a:stretch/>
        </p:blipFill>
        <p:spPr>
          <a:xfrm>
            <a:off x="5532801" y="151915"/>
            <a:ext cx="6659199" cy="6697287"/>
          </a:xfrm>
          <a:prstGeom prst="rect">
            <a:avLst/>
          </a:prstGeom>
          <a:noFill/>
          <a:ln>
            <a:noFill/>
          </a:ln>
        </p:spPr>
      </p:pic>
      <p:sp>
        <p:nvSpPr>
          <p:cNvPr id="194" name="Google Shape;194;p19"/>
          <p:cNvSpPr/>
          <p:nvPr/>
        </p:nvSpPr>
        <p:spPr>
          <a:xfrm>
            <a:off x="2823833" y="5559142"/>
            <a:ext cx="2588078" cy="584775"/>
          </a:xfrm>
          <a:prstGeom prst="rightArrow">
            <a:avLst>
              <a:gd name="adj1" fmla="val 50000"/>
              <a:gd name="adj2" fmla="val 50000"/>
            </a:avLst>
          </a:prstGeom>
          <a:solidFill>
            <a:srgbClr val="C00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800">
                <a:solidFill>
                  <a:schemeClr val="lt1"/>
                </a:solidFill>
                <a:latin typeface="Calibri"/>
                <a:ea typeface="Calibri"/>
                <a:cs typeface="Calibri"/>
                <a:sym typeface="Calibri"/>
              </a:rPr>
              <a:t>Los mas famosos:</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2"/>
          <p:cNvSpPr txBox="1"/>
          <p:nvPr/>
        </p:nvSpPr>
        <p:spPr>
          <a:xfrm>
            <a:off x="247134" y="3038551"/>
            <a:ext cx="10107827" cy="32931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ES" sz="3200" b="1" i="0" u="none" strike="noStrike" cap="none">
                <a:solidFill>
                  <a:srgbClr val="FFC000"/>
                </a:solidFill>
                <a:latin typeface="Calibri"/>
                <a:ea typeface="Calibri"/>
                <a:cs typeface="Calibri"/>
                <a:sym typeface="Calibri"/>
              </a:rPr>
              <a:t>Faculty: 	S</a:t>
            </a:r>
            <a:r>
              <a:rPr lang="es-ES" sz="3200" b="0" i="0" u="none" strike="noStrike" cap="none">
                <a:solidFill>
                  <a:srgbClr val="FFC000"/>
                </a:solidFill>
                <a:latin typeface="Calibri"/>
                <a:ea typeface="Calibri"/>
                <a:cs typeface="Calibri"/>
                <a:sym typeface="Calibri"/>
              </a:rPr>
              <a:t>ystems engineer</a:t>
            </a:r>
            <a:endParaRPr sz="3200" b="0" i="0" u="none" strike="noStrike" cap="none">
              <a:solidFill>
                <a:srgbClr val="FFC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es-ES" sz="3200" b="1" i="0" u="none" strike="noStrike" cap="none">
                <a:solidFill>
                  <a:srgbClr val="FFC000"/>
                </a:solidFill>
                <a:latin typeface="Calibri"/>
                <a:ea typeface="Calibri"/>
                <a:cs typeface="Calibri"/>
                <a:sym typeface="Calibri"/>
              </a:rPr>
              <a:t>Course: 	</a:t>
            </a:r>
            <a:r>
              <a:rPr lang="es-ES" sz="3200" b="0" i="0" u="none" strike="noStrike" cap="none">
                <a:solidFill>
                  <a:srgbClr val="FFC000"/>
                </a:solidFill>
                <a:latin typeface="Calibri"/>
                <a:ea typeface="Calibri"/>
                <a:cs typeface="Calibri"/>
                <a:sym typeface="Calibri"/>
              </a:rPr>
              <a:t>Deep Learning</a:t>
            </a:r>
            <a:endParaRPr sz="3200" b="1" i="0" u="none" strike="noStrike" cap="none">
              <a:solidFill>
                <a:srgbClr val="FFC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es-ES" sz="3200" b="1" i="0" u="none" strike="noStrike" cap="none">
                <a:solidFill>
                  <a:srgbClr val="FFC000"/>
                </a:solidFill>
                <a:latin typeface="Calibri"/>
                <a:ea typeface="Calibri"/>
                <a:cs typeface="Calibri"/>
                <a:sym typeface="Calibri"/>
              </a:rPr>
              <a:t>Topic:  	</a:t>
            </a:r>
            <a:r>
              <a:rPr lang="es-ES" sz="3200" b="0" i="0" u="none" strike="noStrike" cap="none">
                <a:solidFill>
                  <a:srgbClr val="FFC000"/>
                </a:solidFill>
                <a:latin typeface="Calibri"/>
                <a:ea typeface="Calibri"/>
                <a:cs typeface="Calibri"/>
                <a:sym typeface="Calibri"/>
              </a:rPr>
              <a:t>Concepts basic of Deep Learning </a:t>
            </a:r>
            <a:endParaRPr sz="1400" b="0" i="0"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FFC000"/>
                </a:solidFill>
                <a:latin typeface="Calibri"/>
                <a:ea typeface="Calibri"/>
                <a:cs typeface="Calibri"/>
                <a:sym typeface="Calibri"/>
              </a:rPr>
              <a:t>________________________________________________</a:t>
            </a:r>
            <a:endParaRPr sz="1400" b="0" i="0"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FFC000"/>
                </a:solidFill>
                <a:latin typeface="Calibri"/>
                <a:ea typeface="Calibri"/>
                <a:cs typeface="Calibri"/>
                <a:sym typeface="Calibri"/>
              </a:rPr>
              <a:t>Professor:</a:t>
            </a:r>
            <a:r>
              <a:rPr lang="es-ES" sz="2800" b="0" i="0" u="none" strike="noStrike" cap="none">
                <a:solidFill>
                  <a:srgbClr val="FFC000"/>
                </a:solidFill>
                <a:latin typeface="Calibri"/>
                <a:ea typeface="Calibri"/>
                <a:cs typeface="Calibri"/>
                <a:sym typeface="Calibri"/>
              </a:rPr>
              <a:t> 	Luis Fernando Castellanos Guarin</a:t>
            </a:r>
            <a:endParaRPr sz="1400" b="0" i="0" u="none" strike="noStrike" cap="none">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FFC000"/>
                </a:solidFill>
                <a:latin typeface="Calibri"/>
                <a:ea typeface="Calibri"/>
                <a:cs typeface="Calibri"/>
                <a:sym typeface="Calibri"/>
              </a:rPr>
              <a:t>Email:</a:t>
            </a:r>
            <a:r>
              <a:rPr lang="es-ES" sz="2800" b="0" i="0" u="none" strike="noStrike" cap="none">
                <a:solidFill>
                  <a:srgbClr val="FFC000"/>
                </a:solidFill>
                <a:latin typeface="Calibri"/>
                <a:ea typeface="Calibri"/>
                <a:cs typeface="Calibri"/>
                <a:sym typeface="Calibri"/>
              </a:rPr>
              <a:t> 	</a:t>
            </a:r>
            <a:r>
              <a:rPr lang="es-ES" sz="2800" b="0" i="0" u="sng" strike="noStrike" cap="none">
                <a:solidFill>
                  <a:srgbClr val="FFC000"/>
                </a:solidFill>
                <a:latin typeface="Calibri"/>
                <a:ea typeface="Calibri"/>
                <a:cs typeface="Calibri"/>
                <a:sym typeface="Calibri"/>
                <a:hlinkClick r:id="rId4"/>
              </a:rPr>
              <a:t>Luis.castellanosg@usantoto.edu.co</a:t>
            </a:r>
            <a:endParaRPr sz="2800" b="0" i="0" u="none" strike="noStrike" cap="none">
              <a:solidFill>
                <a:srgbClr val="FFC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s-ES" sz="2800" b="1" i="0" u="none" strike="noStrike" cap="none">
                <a:solidFill>
                  <a:srgbClr val="FFC000"/>
                </a:solidFill>
                <a:latin typeface="Calibri"/>
                <a:ea typeface="Calibri"/>
                <a:cs typeface="Calibri"/>
                <a:sym typeface="Calibri"/>
              </a:rPr>
              <a:t>Phone: </a:t>
            </a:r>
            <a:r>
              <a:rPr lang="es-ES" sz="2800" b="0" i="0" u="none" strike="noStrike" cap="none">
                <a:solidFill>
                  <a:srgbClr val="FFC000"/>
                </a:solidFill>
                <a:latin typeface="Calibri"/>
                <a:ea typeface="Calibri"/>
                <a:cs typeface="Calibri"/>
                <a:sym typeface="Calibri"/>
              </a:rPr>
              <a:t>         3214582098</a:t>
            </a:r>
            <a:endParaRPr sz="3200" b="0" i="0" u="none" strike="noStrike" cap="none">
              <a:solidFill>
                <a:srgbClr val="FFC000"/>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8"/>
        <p:cNvGrpSpPr/>
        <p:nvPr/>
      </p:nvGrpSpPr>
      <p:grpSpPr>
        <a:xfrm>
          <a:off x="0" y="0"/>
          <a:ext cx="0" cy="0"/>
          <a:chOff x="0" y="0"/>
          <a:chExt cx="0" cy="0"/>
        </a:xfrm>
      </p:grpSpPr>
      <p:sp>
        <p:nvSpPr>
          <p:cNvPr id="199" name="Google Shape;199;p20"/>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chemeClr val="lt1"/>
                </a:solidFill>
                <a:latin typeface="Calibri"/>
                <a:ea typeface="Calibri"/>
                <a:cs typeface="Calibri"/>
                <a:sym typeface="Calibri"/>
              </a:rPr>
              <a:t>Creando un chatbot </a:t>
            </a:r>
            <a:endParaRPr/>
          </a:p>
        </p:txBody>
      </p:sp>
      <p:sp>
        <p:nvSpPr>
          <p:cNvPr id="200" name="Google Shape;200;p20"/>
          <p:cNvSpPr/>
          <p:nvPr/>
        </p:nvSpPr>
        <p:spPr>
          <a:xfrm>
            <a:off x="1310676" y="1298858"/>
            <a:ext cx="10881323" cy="378565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000">
                <a:solidFill>
                  <a:schemeClr val="dk1"/>
                </a:solidFill>
                <a:latin typeface="Calibri"/>
                <a:ea typeface="Calibri"/>
                <a:cs typeface="Calibri"/>
                <a:sym typeface="Calibri"/>
              </a:rPr>
              <a:t>El servicio Amazon Lex se utiliza para crear interfaces de conversación en la aplicación mediante voz y/o texto. Está alimentado por las mismas tecnologías de aprendizaje profundo que Alexa.</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r>
              <a:rPr lang="es-ES" sz="2000" b="1">
                <a:solidFill>
                  <a:schemeClr val="dk1"/>
                </a:solidFill>
                <a:latin typeface="Calibri"/>
                <a:ea typeface="Calibri"/>
                <a:cs typeface="Calibri"/>
                <a:sym typeface="Calibri"/>
              </a:rPr>
              <a:t>Ventajas</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proporciona una interfaz web para crear e iniciar bots.</a:t>
            </a:r>
            <a:endParaRPr/>
          </a:p>
          <a:p>
            <a:pPr marL="285750" marR="0" lvl="0" indent="-285750" algn="l" rtl="0">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el soporte de integración se limita a Facebook, Kik, Slack y Twilio SMS.</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r>
              <a:rPr lang="es-ES" sz="2000" b="1">
                <a:solidFill>
                  <a:schemeClr val="dk1"/>
                </a:solidFill>
                <a:latin typeface="Calibri"/>
                <a:ea typeface="Calibri"/>
                <a:cs typeface="Calibri"/>
                <a:sym typeface="Calibri"/>
              </a:rPr>
              <a:t>Desventajas</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Actualmente, Lex solo admite el inglés de EE. UU.</a:t>
            </a:r>
            <a:endParaRPr sz="20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Para el primer año, 10.000 solicitudes de texto y 5.000 solicitudes de voz al mes son gratuitas.</a:t>
            </a:r>
            <a:endParaRPr sz="2000" b="1">
              <a:solidFill>
                <a:schemeClr val="dk1"/>
              </a:solidFill>
              <a:latin typeface="Calibri"/>
              <a:ea typeface="Calibri"/>
              <a:cs typeface="Calibri"/>
              <a:sym typeface="Calibri"/>
            </a:endParaRPr>
          </a:p>
        </p:txBody>
      </p:sp>
      <p:sp>
        <p:nvSpPr>
          <p:cNvPr id="201" name="Google Shape;201;p20"/>
          <p:cNvSpPr/>
          <p:nvPr/>
        </p:nvSpPr>
        <p:spPr>
          <a:xfrm flipH="1">
            <a:off x="8539701" y="698325"/>
            <a:ext cx="3315694" cy="429371"/>
          </a:xfrm>
          <a:prstGeom prst="parallelogram">
            <a:avLst>
              <a:gd name="adj" fmla="val 95370"/>
            </a:avLst>
          </a:prstGeom>
          <a:solidFill>
            <a:srgbClr val="833C0B"/>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20"/>
          <p:cNvSpPr txBox="1"/>
          <p:nvPr/>
        </p:nvSpPr>
        <p:spPr>
          <a:xfrm>
            <a:off x="8889558" y="698324"/>
            <a:ext cx="27113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rgbClr val="FFF2CC"/>
                </a:solidFill>
                <a:latin typeface="Calibri"/>
                <a:ea typeface="Calibri"/>
                <a:cs typeface="Calibri"/>
                <a:sym typeface="Calibri"/>
              </a:rPr>
              <a:t>Amazon Lex</a:t>
            </a:r>
            <a:endParaRPr sz="1800">
              <a:solidFill>
                <a:srgbClr val="FFF2CC"/>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21"/>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chemeClr val="lt1"/>
                </a:solidFill>
                <a:latin typeface="Calibri"/>
                <a:ea typeface="Calibri"/>
                <a:cs typeface="Calibri"/>
                <a:sym typeface="Calibri"/>
              </a:rPr>
              <a:t>Creando un chatbot </a:t>
            </a:r>
            <a:endParaRPr/>
          </a:p>
        </p:txBody>
      </p:sp>
      <p:sp>
        <p:nvSpPr>
          <p:cNvPr id="208" name="Google Shape;208;p21"/>
          <p:cNvSpPr/>
          <p:nvPr/>
        </p:nvSpPr>
        <p:spPr>
          <a:xfrm>
            <a:off x="1310676" y="1298858"/>
            <a:ext cx="10881323" cy="4678204"/>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IBM Watson Assistant</a:t>
            </a: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Watson Assistant es una de las mejores ofertas para crear interfaces conversacionales en cualquier aplicación, dispositivo o canal. Watson tiene soporte para buscar una respuesta de la base de conocimiento y entrégasela a un humano.</a:t>
            </a:r>
            <a:endParaRPr/>
          </a:p>
          <a:p>
            <a:pPr marL="0" marR="0" lvl="0" indent="0" algn="l" rtl="0">
              <a:spcBef>
                <a:spcPts val="0"/>
              </a:spcBef>
              <a:spcAft>
                <a:spcPts val="0"/>
              </a:spcAft>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r>
              <a:rPr lang="es-ES" sz="2000" b="1">
                <a:solidFill>
                  <a:schemeClr val="dk1"/>
                </a:solidFill>
                <a:latin typeface="Calibri"/>
                <a:ea typeface="Calibri"/>
                <a:cs typeface="Calibri"/>
                <a:sym typeface="Calibri"/>
              </a:rPr>
              <a:t>Ventajas</a:t>
            </a:r>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interfaz de usuario buena y fácil de navegar. Una vez que cree una cuenta, obtendrá tutoriales en vídeo y listo para usar ejemplos para comenzar rápidamente</a:t>
            </a:r>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Puede conectar Watson con Facebook Messenger, Slack, Agente de voz (telefonía), plug-in de WordPress y también aplicaciones personalizadas a través de API</a:t>
            </a:r>
            <a:endParaRPr/>
          </a:p>
          <a:p>
            <a:pPr marL="285750" marR="0" lvl="0" indent="-158750" algn="l" rtl="0">
              <a:spcBef>
                <a:spcPts val="0"/>
              </a:spcBef>
              <a:spcAft>
                <a:spcPts val="0"/>
              </a:spcAft>
              <a:buClr>
                <a:schemeClr val="dk1"/>
              </a:buClr>
              <a:buSzPts val="2000"/>
              <a:buFont typeface="Arial"/>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r>
              <a:rPr lang="es-ES" sz="2000" b="1">
                <a:solidFill>
                  <a:schemeClr val="dk1"/>
                </a:solidFill>
                <a:latin typeface="Calibri"/>
                <a:ea typeface="Calibri"/>
                <a:cs typeface="Calibri"/>
                <a:sym typeface="Calibri"/>
              </a:rPr>
              <a:t>Desventajas</a:t>
            </a:r>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La mayoría del lenguaje que soporta Watson está en beta. Soporta más de 10 idiomas (en BETA) incluyendo Inglés, Español, Japonés, Italiano, Chino, etc.</a:t>
            </a:r>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Hay varios planes disponibles a partir del plan gratuito para hasta 10.000 mensajes al mes. El plan de pago comienza con Lite en $0.0025/mensaje</a:t>
            </a:r>
            <a:r>
              <a:rPr lang="es-ES" sz="2000">
                <a:solidFill>
                  <a:schemeClr val="dk1"/>
                </a:solidFill>
                <a:latin typeface="Calibri"/>
                <a:ea typeface="Calibri"/>
                <a:cs typeface="Calibri"/>
                <a:sym typeface="Calibri"/>
              </a:rPr>
              <a:t>.</a:t>
            </a:r>
            <a:endParaRPr sz="2000" b="1">
              <a:solidFill>
                <a:schemeClr val="dk1"/>
              </a:solidFill>
              <a:latin typeface="Calibri"/>
              <a:ea typeface="Calibri"/>
              <a:cs typeface="Calibri"/>
              <a:sym typeface="Calibri"/>
            </a:endParaRPr>
          </a:p>
        </p:txBody>
      </p:sp>
      <p:sp>
        <p:nvSpPr>
          <p:cNvPr id="209" name="Google Shape;209;p21"/>
          <p:cNvSpPr/>
          <p:nvPr/>
        </p:nvSpPr>
        <p:spPr>
          <a:xfrm flipH="1">
            <a:off x="8539701" y="698325"/>
            <a:ext cx="3315694" cy="429371"/>
          </a:xfrm>
          <a:prstGeom prst="parallelogram">
            <a:avLst>
              <a:gd name="adj" fmla="val 95370"/>
            </a:avLst>
          </a:prstGeom>
          <a:solidFill>
            <a:srgbClr val="833C0B"/>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21"/>
          <p:cNvSpPr txBox="1"/>
          <p:nvPr/>
        </p:nvSpPr>
        <p:spPr>
          <a:xfrm>
            <a:off x="8889558" y="698324"/>
            <a:ext cx="27113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rgbClr val="FFF2CC"/>
                </a:solidFill>
                <a:latin typeface="Calibri"/>
                <a:ea typeface="Calibri"/>
                <a:cs typeface="Calibri"/>
                <a:sym typeface="Calibri"/>
              </a:rPr>
              <a:t>IBM Watson Assistant</a:t>
            </a:r>
            <a:endParaRPr sz="1800">
              <a:solidFill>
                <a:srgbClr val="FFF2CC"/>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4"/>
        <p:cNvGrpSpPr/>
        <p:nvPr/>
      </p:nvGrpSpPr>
      <p:grpSpPr>
        <a:xfrm>
          <a:off x="0" y="0"/>
          <a:ext cx="0" cy="0"/>
          <a:chOff x="0" y="0"/>
          <a:chExt cx="0" cy="0"/>
        </a:xfrm>
      </p:grpSpPr>
      <p:sp>
        <p:nvSpPr>
          <p:cNvPr id="215" name="Google Shape;215;p22"/>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chemeClr val="lt1"/>
                </a:solidFill>
                <a:latin typeface="Calibri"/>
                <a:ea typeface="Calibri"/>
                <a:cs typeface="Calibri"/>
                <a:sym typeface="Calibri"/>
              </a:rPr>
              <a:t>Creando un chatbot </a:t>
            </a:r>
            <a:endParaRPr/>
          </a:p>
        </p:txBody>
      </p:sp>
      <p:sp>
        <p:nvSpPr>
          <p:cNvPr id="216" name="Google Shape;216;p22"/>
          <p:cNvSpPr/>
          <p:nvPr/>
        </p:nvSpPr>
        <p:spPr>
          <a:xfrm>
            <a:off x="1310676" y="1298858"/>
            <a:ext cx="10881323" cy="507831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Azure Bot Service:</a:t>
            </a:r>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Azure Bot Service de Microsoft se usa para crear bots inteligentes.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b="1">
                <a:solidFill>
                  <a:schemeClr val="dk1"/>
                </a:solidFill>
                <a:latin typeface="Calibri"/>
                <a:ea typeface="Calibri"/>
                <a:cs typeface="Calibri"/>
                <a:sym typeface="Calibri"/>
              </a:rPr>
              <a:t>Ventajas</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La interfaz web está disponible para crear y publicar bots que es bastante fácil de entender.</a:t>
            </a:r>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El bot de chat creado a través de Azure Bot Service se puede publicar en diferentes canales como Web, Facebook Messenger, Skype y Skype Empresarial, Microsoft Teams, Slack, etc.</a:t>
            </a:r>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El widget de chat web de código abierto está disponible en Github</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Soporta múltiples idiomas como inglés, francés, alemán, español, etc.</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b="1">
                <a:solidFill>
                  <a:schemeClr val="dk1"/>
                </a:solidFill>
                <a:latin typeface="Calibri"/>
                <a:ea typeface="Calibri"/>
                <a:cs typeface="Calibri"/>
                <a:sym typeface="Calibri"/>
              </a:rPr>
              <a:t>Desventajas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 ”un plan gratuito” de 10.000 mensajes al mes. el precio es de $0.50 por cada 1,000 mensajes. Aparte de esto, también le cobran por los recursos consumidos en las funciones de Azure y la aplicación web de Azure..</a:t>
            </a:r>
            <a:endParaRPr/>
          </a:p>
          <a:p>
            <a:pPr marL="0" marR="0" lvl="0" indent="0" algn="ctr" rtl="0">
              <a:spcBef>
                <a:spcPts val="0"/>
              </a:spcBef>
              <a:spcAft>
                <a:spcPts val="0"/>
              </a:spcAft>
              <a:buNone/>
            </a:pPr>
            <a:endParaRPr sz="5400">
              <a:solidFill>
                <a:schemeClr val="dk1"/>
              </a:solidFill>
              <a:latin typeface="Calibri"/>
              <a:ea typeface="Calibri"/>
              <a:cs typeface="Calibri"/>
              <a:sym typeface="Calibri"/>
            </a:endParaRPr>
          </a:p>
        </p:txBody>
      </p:sp>
      <p:sp>
        <p:nvSpPr>
          <p:cNvPr id="217" name="Google Shape;217;p22"/>
          <p:cNvSpPr/>
          <p:nvPr/>
        </p:nvSpPr>
        <p:spPr>
          <a:xfrm flipH="1">
            <a:off x="8539701" y="698325"/>
            <a:ext cx="3315694" cy="429371"/>
          </a:xfrm>
          <a:prstGeom prst="parallelogram">
            <a:avLst>
              <a:gd name="adj" fmla="val 95370"/>
            </a:avLst>
          </a:prstGeom>
          <a:solidFill>
            <a:srgbClr val="833C0B"/>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22"/>
          <p:cNvSpPr txBox="1"/>
          <p:nvPr/>
        </p:nvSpPr>
        <p:spPr>
          <a:xfrm>
            <a:off x="8889558" y="698324"/>
            <a:ext cx="27113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rgbClr val="FFF2CC"/>
                </a:solidFill>
                <a:latin typeface="Calibri"/>
                <a:ea typeface="Calibri"/>
                <a:cs typeface="Calibri"/>
                <a:sym typeface="Calibri"/>
              </a:rPr>
              <a:t>Azure Bot Service</a:t>
            </a:r>
            <a:endParaRPr sz="1800">
              <a:solidFill>
                <a:srgbClr val="FFF2CC"/>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p23"/>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chemeClr val="lt1"/>
                </a:solidFill>
                <a:latin typeface="Calibri"/>
                <a:ea typeface="Calibri"/>
                <a:cs typeface="Calibri"/>
                <a:sym typeface="Calibri"/>
              </a:rPr>
              <a:t>Creando un chatbot </a:t>
            </a:r>
            <a:endParaRPr/>
          </a:p>
        </p:txBody>
      </p:sp>
      <p:sp>
        <p:nvSpPr>
          <p:cNvPr id="224" name="Google Shape;224;p23"/>
          <p:cNvSpPr/>
          <p:nvPr/>
        </p:nvSpPr>
        <p:spPr>
          <a:xfrm>
            <a:off x="1310676" y="1298858"/>
            <a:ext cx="10881323" cy="5078313"/>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Wit.ai:</a:t>
            </a:r>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Wit.ai (propiedad de Facebook): procesa patrones de habla humana y filtra datos útiles como la intención y el contexto. Proporciona una interfaz de usuario para ayudar a los desarrolladores a crear intentos, entidades y agentes.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b="1">
                <a:solidFill>
                  <a:schemeClr val="dk1"/>
                </a:solidFill>
                <a:latin typeface="Calibri"/>
                <a:ea typeface="Calibri"/>
                <a:cs typeface="Calibri"/>
                <a:sym typeface="Calibri"/>
              </a:rPr>
              <a:t>Ventajas</a:t>
            </a:r>
            <a:endParaRPr sz="18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Es fácil: el tutorial de inicio rápido es muy práctico para comenzar.</a:t>
            </a:r>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Está integrado: podrá integrarse con varias plataformas, como Facebook (whatsapp), Twitter, Slack, Telegram, etc.</a:t>
            </a:r>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Es adaptable: se puede  construir el bot con Node.js, Python o Ruby.</a:t>
            </a:r>
            <a:endParaRPr/>
          </a:p>
          <a:p>
            <a:pPr marL="285750" marR="0" lvl="0" indent="-285750" algn="l" rtl="0">
              <a:spcBef>
                <a:spcPts val="0"/>
              </a:spcBef>
              <a:spcAft>
                <a:spcPts val="0"/>
              </a:spcAft>
              <a:buClr>
                <a:schemeClr val="dk1"/>
              </a:buClr>
              <a:buSzPts val="1800"/>
              <a:buFont typeface="Arial"/>
              <a:buChar char="•"/>
            </a:pPr>
            <a:r>
              <a:rPr lang="es-ES" sz="1800">
                <a:solidFill>
                  <a:schemeClr val="dk1"/>
                </a:solidFill>
                <a:latin typeface="Calibri"/>
                <a:ea typeface="Calibri"/>
                <a:cs typeface="Calibri"/>
                <a:sym typeface="Calibri"/>
              </a:rPr>
              <a:t>¡Totalmente libre!</a:t>
            </a:r>
            <a:endParaRPr/>
          </a:p>
          <a:p>
            <a:pPr marL="285750" marR="0" lvl="0" indent="-171450" algn="l" rtl="0">
              <a:spcBef>
                <a:spcPts val="0"/>
              </a:spcBef>
              <a:spcAft>
                <a:spcPts val="0"/>
              </a:spcAft>
              <a:buClr>
                <a:schemeClr val="dk1"/>
              </a:buClr>
              <a:buSzPts val="1800"/>
              <a:buFont typeface="Arial"/>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b="1">
                <a:solidFill>
                  <a:schemeClr val="dk1"/>
                </a:solidFill>
                <a:latin typeface="Calibri"/>
                <a:ea typeface="Calibri"/>
                <a:cs typeface="Calibri"/>
                <a:sym typeface="Calibri"/>
              </a:rPr>
              <a:t>Desventajas</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No hay un entorno de desarrollo visual (puro código por ahora).</a:t>
            </a:r>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La curva de aprendizaje es más pronunciada y es necesario invertir tiempo para descubrir cómo implementarla.</a:t>
            </a:r>
            <a:endParaRPr/>
          </a:p>
          <a:p>
            <a:pPr marL="0" marR="0" lvl="0" indent="0" algn="ctr" rtl="0">
              <a:spcBef>
                <a:spcPts val="0"/>
              </a:spcBef>
              <a:spcAft>
                <a:spcPts val="0"/>
              </a:spcAft>
              <a:buNone/>
            </a:pPr>
            <a:endParaRPr sz="5400">
              <a:solidFill>
                <a:schemeClr val="dk1"/>
              </a:solidFill>
              <a:latin typeface="Calibri"/>
              <a:ea typeface="Calibri"/>
              <a:cs typeface="Calibri"/>
              <a:sym typeface="Calibri"/>
            </a:endParaRPr>
          </a:p>
        </p:txBody>
      </p:sp>
      <p:sp>
        <p:nvSpPr>
          <p:cNvPr id="225" name="Google Shape;225;p23"/>
          <p:cNvSpPr/>
          <p:nvPr/>
        </p:nvSpPr>
        <p:spPr>
          <a:xfrm flipH="1">
            <a:off x="8539701" y="698325"/>
            <a:ext cx="3315694" cy="429371"/>
          </a:xfrm>
          <a:prstGeom prst="parallelogram">
            <a:avLst>
              <a:gd name="adj" fmla="val 95370"/>
            </a:avLst>
          </a:prstGeom>
          <a:solidFill>
            <a:srgbClr val="833C0B"/>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23"/>
          <p:cNvSpPr txBox="1"/>
          <p:nvPr/>
        </p:nvSpPr>
        <p:spPr>
          <a:xfrm>
            <a:off x="8889558" y="698324"/>
            <a:ext cx="27113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rgbClr val="FFF2CC"/>
                </a:solidFill>
                <a:latin typeface="Calibri"/>
                <a:ea typeface="Calibri"/>
                <a:cs typeface="Calibri"/>
                <a:sym typeface="Calibri"/>
              </a:rPr>
              <a:t>Wit.ai</a:t>
            </a:r>
            <a:endParaRPr sz="1800">
              <a:solidFill>
                <a:srgbClr val="FFF2CC"/>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0"/>
        <p:cNvGrpSpPr/>
        <p:nvPr/>
      </p:nvGrpSpPr>
      <p:grpSpPr>
        <a:xfrm>
          <a:off x="0" y="0"/>
          <a:ext cx="0" cy="0"/>
          <a:chOff x="0" y="0"/>
          <a:chExt cx="0" cy="0"/>
        </a:xfrm>
      </p:grpSpPr>
      <p:sp>
        <p:nvSpPr>
          <p:cNvPr id="231" name="Google Shape;231;p24"/>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chemeClr val="lt1"/>
                </a:solidFill>
                <a:latin typeface="Calibri"/>
                <a:ea typeface="Calibri"/>
                <a:cs typeface="Calibri"/>
                <a:sym typeface="Calibri"/>
              </a:rPr>
              <a:t>Creando un chatbot </a:t>
            </a:r>
            <a:endParaRPr/>
          </a:p>
        </p:txBody>
      </p:sp>
      <p:sp>
        <p:nvSpPr>
          <p:cNvPr id="232" name="Google Shape;232;p24"/>
          <p:cNvSpPr/>
          <p:nvPr/>
        </p:nvSpPr>
        <p:spPr>
          <a:xfrm>
            <a:off x="1310676" y="1298858"/>
            <a:ext cx="10881323" cy="5539978"/>
          </a:xfrm>
          <a:prstGeom prst="rect">
            <a:avLst/>
          </a:prstGeom>
          <a:solidFill>
            <a:schemeClr val="lt1"/>
          </a:solidFill>
          <a:ln>
            <a:noFill/>
          </a:ln>
        </p:spPr>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2000"/>
              <a:buFont typeface="Calibri"/>
              <a:buAutoNum type="arabicPeriod"/>
            </a:pPr>
            <a:r>
              <a:rPr lang="es-ES" sz="2000" b="1">
                <a:solidFill>
                  <a:schemeClr val="dk1"/>
                </a:solidFill>
                <a:latin typeface="Calibri"/>
                <a:ea typeface="Calibri"/>
                <a:cs typeface="Calibri"/>
                <a:sym typeface="Calibri"/>
              </a:rPr>
              <a:t>Dialogflow:</a:t>
            </a:r>
            <a:endParaRPr/>
          </a:p>
          <a:p>
            <a:pPr marL="342900" marR="0" lvl="0" indent="-215900" algn="l" rtl="0">
              <a:spcBef>
                <a:spcPts val="0"/>
              </a:spcBef>
              <a:spcAft>
                <a:spcPts val="0"/>
              </a:spcAft>
              <a:buClr>
                <a:schemeClr val="dk1"/>
              </a:buClr>
              <a:buSzPts val="2000"/>
              <a:buFont typeface="Calibri"/>
              <a:buNone/>
            </a:pPr>
            <a:endParaRPr sz="2000" b="1">
              <a:solidFill>
                <a:schemeClr val="dk1"/>
              </a:solidFill>
              <a:latin typeface="Calibri"/>
              <a:ea typeface="Calibri"/>
              <a:cs typeface="Calibri"/>
              <a:sym typeface="Calibri"/>
            </a:endParaRPr>
          </a:p>
          <a:p>
            <a:pPr marL="0" marR="0" lvl="0" indent="0" algn="l" rtl="0">
              <a:spcBef>
                <a:spcPts val="0"/>
              </a:spcBef>
              <a:spcAft>
                <a:spcPts val="0"/>
              </a:spcAft>
              <a:buNone/>
            </a:pPr>
            <a:r>
              <a:rPr lang="es-ES" sz="2000">
                <a:solidFill>
                  <a:schemeClr val="dk1"/>
                </a:solidFill>
                <a:latin typeface="Calibri"/>
                <a:ea typeface="Calibri"/>
                <a:cs typeface="Calibri"/>
                <a:sym typeface="Calibri"/>
              </a:rPr>
              <a:t>Dialogflow (una vez conocido como Api.ai). Fue adquirido por Google en 2016. Esta plataforma se conecta con los usuarios de Google Assistant y otras aplicaciones y dispositivos de mensajería.</a:t>
            </a:r>
            <a:endParaRPr/>
          </a:p>
          <a:p>
            <a:pPr marL="0" marR="0" lvl="0" indent="0" algn="l" rtl="0">
              <a:spcBef>
                <a:spcPts val="0"/>
              </a:spcBef>
              <a:spcAft>
                <a:spcPts val="0"/>
              </a:spcAft>
              <a:buNone/>
            </a:pPr>
            <a:r>
              <a:rPr lang="es-ES" sz="2000" b="1">
                <a:solidFill>
                  <a:schemeClr val="dk1"/>
                </a:solidFill>
                <a:latin typeface="Calibri"/>
                <a:ea typeface="Calibri"/>
                <a:cs typeface="Calibri"/>
                <a:sym typeface="Calibri"/>
              </a:rPr>
              <a:t>Ventajas</a:t>
            </a:r>
            <a:endParaRPr sz="20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Es útil: sin instalación (cloud), comienzas de inmediato.</a:t>
            </a:r>
            <a:endParaRPr/>
          </a:p>
          <a:p>
            <a:pPr marL="285750" marR="0" lvl="0" indent="-285750" algn="l" rtl="0">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Relativamente fácil: Dialogflow contiene muchos agentes preconstruidos que son muy sencillos de activar.</a:t>
            </a:r>
            <a:endParaRPr/>
          </a:p>
          <a:p>
            <a:pPr marL="285750" marR="0" lvl="0" indent="-285750" algn="l" rtl="0">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Tiene integración con muchas plataformas como Facebook, twilio (whatsapp) Twitter, Slack, Telegram, etc. Multilingüe (reconoce más de 15 idiomas).</a:t>
            </a:r>
            <a:endParaRPr/>
          </a:p>
          <a:p>
            <a:pPr marL="285750" marR="0" lvl="0" indent="-285750" algn="l" rtl="0">
              <a:spcBef>
                <a:spcPts val="0"/>
              </a:spcBef>
              <a:spcAft>
                <a:spcPts val="0"/>
              </a:spcAft>
              <a:buClr>
                <a:schemeClr val="dk1"/>
              </a:buClr>
              <a:buSzPts val="2000"/>
              <a:buFont typeface="Arial"/>
              <a:buChar char="•"/>
            </a:pPr>
            <a:r>
              <a:rPr lang="es-ES" sz="2000">
                <a:solidFill>
                  <a:schemeClr val="dk1"/>
                </a:solidFill>
                <a:latin typeface="Calibri"/>
                <a:ea typeface="Calibri"/>
                <a:cs typeface="Calibri"/>
                <a:sym typeface="Calibri"/>
              </a:rPr>
              <a:t>La edición estándar, ideal para pequeñas y medianas empresas, es gratuita. Pero El plan Enterprise comienza con $0.002 por solicitud.</a:t>
            </a:r>
            <a:endParaRPr/>
          </a:p>
          <a:p>
            <a:pPr marL="285750" marR="0" lvl="0" indent="-15875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s-ES" sz="2000" b="1">
                <a:solidFill>
                  <a:schemeClr val="dk1"/>
                </a:solidFill>
                <a:latin typeface="Calibri"/>
                <a:ea typeface="Calibri"/>
                <a:cs typeface="Calibri"/>
                <a:sym typeface="Calibri"/>
              </a:rPr>
              <a:t>Desventajas</a:t>
            </a:r>
            <a:endParaRPr sz="2000">
              <a:solidFill>
                <a:schemeClr val="dk1"/>
              </a:solidFill>
              <a:latin typeface="Calibri"/>
              <a:ea typeface="Calibri"/>
              <a:cs typeface="Calibri"/>
              <a:sym typeface="Calibri"/>
            </a:endParaRPr>
          </a:p>
          <a:p>
            <a:pPr marL="0" marR="0" lvl="0" indent="0" algn="l" rtl="0">
              <a:spcBef>
                <a:spcPts val="0"/>
              </a:spcBef>
              <a:spcAft>
                <a:spcPts val="0"/>
              </a:spcAft>
              <a:buNone/>
            </a:pPr>
            <a:r>
              <a:rPr lang="es-ES" sz="2000">
                <a:solidFill>
                  <a:schemeClr val="dk1"/>
                </a:solidFill>
                <a:latin typeface="Calibri"/>
                <a:ea typeface="Calibri"/>
                <a:cs typeface="Calibri"/>
                <a:sym typeface="Calibri"/>
              </a:rPr>
              <a:t>El control preciso sobre el procesamiento del diálogo no estará disponible para el programador.</a:t>
            </a:r>
            <a:endParaRPr/>
          </a:p>
          <a:p>
            <a:pPr marL="0" marR="0" lvl="0" indent="0" algn="ctr" rtl="0">
              <a:spcBef>
                <a:spcPts val="0"/>
              </a:spcBef>
              <a:spcAft>
                <a:spcPts val="0"/>
              </a:spcAft>
              <a:buNone/>
            </a:pPr>
            <a:endParaRPr sz="5400">
              <a:solidFill>
                <a:schemeClr val="dk1"/>
              </a:solidFill>
              <a:latin typeface="Calibri"/>
              <a:ea typeface="Calibri"/>
              <a:cs typeface="Calibri"/>
              <a:sym typeface="Calibri"/>
            </a:endParaRPr>
          </a:p>
        </p:txBody>
      </p:sp>
      <p:sp>
        <p:nvSpPr>
          <p:cNvPr id="233" name="Google Shape;233;p24"/>
          <p:cNvSpPr/>
          <p:nvPr/>
        </p:nvSpPr>
        <p:spPr>
          <a:xfrm flipH="1">
            <a:off x="8539701" y="698325"/>
            <a:ext cx="3315694" cy="429371"/>
          </a:xfrm>
          <a:prstGeom prst="parallelogram">
            <a:avLst>
              <a:gd name="adj" fmla="val 95370"/>
            </a:avLst>
          </a:prstGeom>
          <a:solidFill>
            <a:srgbClr val="833C0B"/>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24"/>
          <p:cNvSpPr txBox="1"/>
          <p:nvPr/>
        </p:nvSpPr>
        <p:spPr>
          <a:xfrm>
            <a:off x="8889558" y="698324"/>
            <a:ext cx="271139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rgbClr val="FFF2CC"/>
                </a:solidFill>
                <a:latin typeface="Calibri"/>
                <a:ea typeface="Calibri"/>
                <a:cs typeface="Calibri"/>
                <a:sym typeface="Calibri"/>
              </a:rPr>
              <a:t>Dialogflow</a:t>
            </a:r>
            <a:endParaRPr sz="1800">
              <a:solidFill>
                <a:srgbClr val="FFF2CC"/>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pic>
        <p:nvPicPr>
          <p:cNvPr id="239" name="Google Shape;239;p25"/>
          <p:cNvPicPr preferRelativeResize="0"/>
          <p:nvPr/>
        </p:nvPicPr>
        <p:blipFill rotWithShape="1">
          <a:blip r:embed="rId4">
            <a:alphaModFix/>
          </a:blip>
          <a:srcRect/>
          <a:stretch/>
        </p:blipFill>
        <p:spPr>
          <a:xfrm>
            <a:off x="1345081" y="1356413"/>
            <a:ext cx="10623730" cy="345621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
        <p:cNvGrpSpPr/>
        <p:nvPr/>
      </p:nvGrpSpPr>
      <p:grpSpPr>
        <a:xfrm>
          <a:off x="0" y="0"/>
          <a:ext cx="0" cy="0"/>
          <a:chOff x="0" y="0"/>
          <a:chExt cx="0" cy="0"/>
        </a:xfrm>
      </p:grpSpPr>
      <p:sp>
        <p:nvSpPr>
          <p:cNvPr id="244" name="Google Shape;244;p26"/>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a:solidFill>
                  <a:schemeClr val="lt1"/>
                </a:solidFill>
                <a:latin typeface="Calibri"/>
                <a:ea typeface="Calibri"/>
                <a:cs typeface="Calibri"/>
                <a:sym typeface="Calibri"/>
              </a:rPr>
              <a:t>P0: Crear chatbot con Dialogflow: base </a:t>
            </a:r>
            <a:endParaRPr/>
          </a:p>
        </p:txBody>
      </p:sp>
      <p:pic>
        <p:nvPicPr>
          <p:cNvPr id="245" name="Google Shape;245;p26"/>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246" name="Google Shape;246;p26"/>
          <p:cNvSpPr/>
          <p:nvPr/>
        </p:nvSpPr>
        <p:spPr>
          <a:xfrm>
            <a:off x="1309440" y="1216751"/>
            <a:ext cx="10882560" cy="5139869"/>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400" b="1">
                <a:solidFill>
                  <a:schemeClr val="dk1"/>
                </a:solidFill>
                <a:latin typeface="Calibri"/>
                <a:ea typeface="Calibri"/>
                <a:cs typeface="Calibri"/>
                <a:sym typeface="Calibri"/>
              </a:rPr>
              <a:t>Conceptos fundamentales en Dialogflow:</a:t>
            </a:r>
            <a:endParaRPr/>
          </a:p>
          <a:p>
            <a:pPr marL="0" marR="0" lvl="0" indent="0" algn="ctr" rtl="0">
              <a:spcBef>
                <a:spcPts val="0"/>
              </a:spcBef>
              <a:spcAft>
                <a:spcPts val="0"/>
              </a:spcAft>
              <a:buNone/>
            </a:pPr>
            <a:endParaRPr sz="24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Agentes</a:t>
            </a:r>
            <a:r>
              <a:rPr lang="es-ES" sz="2000">
                <a:solidFill>
                  <a:schemeClr val="dk1"/>
                </a:solidFill>
                <a:latin typeface="Calibri"/>
                <a:ea typeface="Calibri"/>
                <a:cs typeface="Calibri"/>
                <a:sym typeface="Calibri"/>
              </a:rPr>
              <a:t>: módulos de reconocimiento natural del lenguaje. En bots sencillos, un agente bastará para agruparlo todo. Sin embargo, en proyectos más grandes, podrías tener varios agentes para un mismo proyecto (marca, tienda, cuenta), cada uno de ellos agrupando una particularidad o intención común de la conversación. </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Intents</a:t>
            </a:r>
            <a:r>
              <a:rPr lang="es-ES" sz="2000">
                <a:solidFill>
                  <a:schemeClr val="dk1"/>
                </a:solidFill>
                <a:latin typeface="Calibri"/>
                <a:ea typeface="Calibri"/>
                <a:cs typeface="Calibri"/>
                <a:sym typeface="Calibri"/>
              </a:rPr>
              <a:t>. Son las intenciones del cliente/usuario, dicho de otra forma, “</a:t>
            </a:r>
            <a:r>
              <a:rPr lang="es-ES" sz="2000" i="1">
                <a:solidFill>
                  <a:schemeClr val="dk1"/>
                </a:solidFill>
                <a:latin typeface="Calibri"/>
                <a:ea typeface="Calibri"/>
                <a:cs typeface="Calibri"/>
                <a:sym typeface="Calibri"/>
              </a:rPr>
              <a:t>qué es lo que quiere</a:t>
            </a:r>
            <a:r>
              <a:rPr lang="es-ES" sz="2000">
                <a:solidFill>
                  <a:schemeClr val="dk1"/>
                </a:solidFill>
                <a:latin typeface="Calibri"/>
                <a:ea typeface="Calibri"/>
                <a:cs typeface="Calibri"/>
                <a:sym typeface="Calibri"/>
              </a:rPr>
              <a:t>”. Aquí s donde definimos las posibles preguntas o peticiones de los clientes y qué posibles respuestas queremos darles. Por ejemplo: si pregunta por el estado de un pedido o que le ayude a reservar un vuelo o una mesa para cenar.</a:t>
            </a:r>
            <a:endParaRPr/>
          </a:p>
          <a:p>
            <a:pPr marL="342900" marR="0" lvl="0" indent="-21590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342900" marR="0" lvl="0" indent="-34290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Entities</a:t>
            </a:r>
            <a:r>
              <a:rPr lang="es-ES" sz="2000">
                <a:solidFill>
                  <a:schemeClr val="dk1"/>
                </a:solidFill>
                <a:latin typeface="Calibri"/>
                <a:ea typeface="Calibri"/>
                <a:cs typeface="Calibri"/>
                <a:sym typeface="Calibri"/>
              </a:rPr>
              <a:t>. Las entidades son las herramientas de que disponemos para extraer parámetros o variables de lo que ha dicho el usuario. Por ejemplo, cuando un usuario diga “Quiero consultar el estado del pedido con ID 0237908” usaremos las entidades para extraer el valor del ID del pedido en lo que está diciendo el usuario. </a:t>
            </a:r>
            <a:endParaRPr sz="2000" b="0" i="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pic>
        <p:nvPicPr>
          <p:cNvPr id="251" name="Google Shape;251;p27"/>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252" name="Google Shape;252;p27"/>
          <p:cNvSpPr/>
          <p:nvPr/>
        </p:nvSpPr>
        <p:spPr>
          <a:xfrm>
            <a:off x="1309440" y="1216751"/>
            <a:ext cx="10882560" cy="550920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2400">
                <a:solidFill>
                  <a:schemeClr val="dk1"/>
                </a:solidFill>
                <a:latin typeface="Calibri"/>
                <a:ea typeface="Calibri"/>
                <a:cs typeface="Calibri"/>
                <a:sym typeface="Calibri"/>
              </a:rPr>
              <a:t>Conceptos fundamentales en Dialogflow:</a:t>
            </a:r>
            <a:endParaRPr/>
          </a:p>
          <a:p>
            <a:pPr marL="0" marR="0" lvl="0" indent="0" algn="ctr" rtl="0">
              <a:spcBef>
                <a:spcPts val="0"/>
              </a:spcBef>
              <a:spcAft>
                <a:spcPts val="0"/>
              </a:spcAft>
              <a:buNone/>
            </a:pPr>
            <a:endParaRPr sz="24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Actions</a:t>
            </a:r>
            <a:r>
              <a:rPr lang="es-ES" sz="2000">
                <a:solidFill>
                  <a:schemeClr val="dk1"/>
                </a:solidFill>
                <a:latin typeface="Calibri"/>
                <a:ea typeface="Calibri"/>
                <a:cs typeface="Calibri"/>
                <a:sym typeface="Calibri"/>
              </a:rPr>
              <a:t>. Las acciones es lo que hace la IA cuando se detecta una intención de un usuario. Cuando lo que dice el usuario se corresponde con un </a:t>
            </a:r>
            <a:r>
              <a:rPr lang="es-ES" sz="2000" b="1">
                <a:solidFill>
                  <a:schemeClr val="dk1"/>
                </a:solidFill>
                <a:latin typeface="Calibri"/>
                <a:ea typeface="Calibri"/>
                <a:cs typeface="Calibri"/>
                <a:sym typeface="Calibri"/>
              </a:rPr>
              <a:t>Intent</a:t>
            </a:r>
            <a:r>
              <a:rPr lang="es-ES" sz="2000">
                <a:solidFill>
                  <a:schemeClr val="dk1"/>
                </a:solidFill>
                <a:latin typeface="Calibri"/>
                <a:ea typeface="Calibri"/>
                <a:cs typeface="Calibri"/>
                <a:sym typeface="Calibri"/>
              </a:rPr>
              <a:t>, entonces se extraen los parámetros y se pasan a la acción que hayas definido, que puede ser “</a:t>
            </a:r>
            <a:r>
              <a:rPr lang="es-ES" sz="2000" b="1">
                <a:solidFill>
                  <a:schemeClr val="dk1"/>
                </a:solidFill>
                <a:latin typeface="Calibri"/>
                <a:ea typeface="Calibri"/>
                <a:cs typeface="Calibri"/>
                <a:sym typeface="Calibri"/>
              </a:rPr>
              <a:t>responde esto</a:t>
            </a:r>
            <a:r>
              <a:rPr lang="es-ES" sz="2000">
                <a:solidFill>
                  <a:schemeClr val="dk1"/>
                </a:solidFill>
                <a:latin typeface="Calibri"/>
                <a:ea typeface="Calibri"/>
                <a:cs typeface="Calibri"/>
                <a:sym typeface="Calibri"/>
              </a:rPr>
              <a:t>” o incluso conecta con tal servicio online, etc.</a:t>
            </a:r>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Contexts</a:t>
            </a:r>
            <a:r>
              <a:rPr lang="es-ES" sz="2000">
                <a:solidFill>
                  <a:schemeClr val="dk1"/>
                </a:solidFill>
                <a:latin typeface="Calibri"/>
                <a:ea typeface="Calibri"/>
                <a:cs typeface="Calibri"/>
                <a:sym typeface="Calibri"/>
              </a:rPr>
              <a:t>. Permiten definir intenciones en función del contexto de la conversación. Por ejemplo: El usuario escribe Víctor. ¿A qué se refiere? ¿Es su nombre? ¿El de su novio? ¿Es a quien quiere matar? En una conversación normal lo deduces por lo que se ha hablado justo antes, ¿verdad?. Mi novia se llama Consuelo, ¿y el tuyo? Víctor. ¡Ajá! Sabes que Víctor se refiere a “su novio” por la conversación. </a:t>
            </a:r>
            <a:endParaRPr/>
          </a:p>
          <a:p>
            <a:pPr marL="285750" marR="0" lvl="0" indent="-158750" algn="l" rtl="0">
              <a:spcBef>
                <a:spcPts val="0"/>
              </a:spcBef>
              <a:spcAft>
                <a:spcPts val="0"/>
              </a:spcAft>
              <a:buClr>
                <a:schemeClr val="dk1"/>
              </a:buClr>
              <a:buSzPts val="2000"/>
              <a:buFont typeface="Arial"/>
              <a:buNone/>
            </a:pPr>
            <a:endParaRPr sz="20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ES" sz="2000" b="1">
                <a:solidFill>
                  <a:schemeClr val="dk1"/>
                </a:solidFill>
                <a:latin typeface="Calibri"/>
                <a:ea typeface="Calibri"/>
                <a:cs typeface="Calibri"/>
                <a:sym typeface="Calibri"/>
              </a:rPr>
              <a:t>Fullfillment</a:t>
            </a:r>
            <a:r>
              <a:rPr lang="es-ES" sz="2000">
                <a:solidFill>
                  <a:schemeClr val="dk1"/>
                </a:solidFill>
                <a:latin typeface="Calibri"/>
                <a:ea typeface="Calibri"/>
                <a:cs typeface="Calibri"/>
                <a:sym typeface="Calibri"/>
              </a:rPr>
              <a:t>. por norma general, el usuario no querrá respuestas predefinidas sino más bien respuestas para su caso particular. De poco serviría hacer un chatbot que le preguntes “¿Dónde está mi pedido?” y la respuesta siempre fuese “Envíanos un correo a”.DIalogflow permite enviar peticiones a Webhooks (</a:t>
            </a:r>
            <a:r>
              <a:rPr lang="es-ES" sz="2400">
                <a:solidFill>
                  <a:schemeClr val="dk1"/>
                </a:solidFill>
                <a:latin typeface="Calibri"/>
                <a:ea typeface="Calibri"/>
                <a:cs typeface="Calibri"/>
                <a:sym typeface="Calibri"/>
              </a:rPr>
              <a:t>retrollamadas GET/POST HTTP a una URL)</a:t>
            </a:r>
            <a:r>
              <a:rPr lang="es-ES" sz="2000">
                <a:solidFill>
                  <a:schemeClr val="dk1"/>
                </a:solidFill>
                <a:latin typeface="Calibri"/>
                <a:ea typeface="Calibri"/>
                <a:cs typeface="Calibri"/>
                <a:sym typeface="Calibri"/>
              </a:rPr>
              <a:t> para que la respuesta sea mucho más natural al recuperar la información.</a:t>
            </a:r>
            <a:endParaRPr sz="2000" b="0" i="0">
              <a:solidFill>
                <a:schemeClr val="dk1"/>
              </a:solidFill>
              <a:latin typeface="Calibri"/>
              <a:ea typeface="Calibri"/>
              <a:cs typeface="Calibri"/>
              <a:sym typeface="Calibri"/>
            </a:endParaRPr>
          </a:p>
        </p:txBody>
      </p:sp>
      <p:sp>
        <p:nvSpPr>
          <p:cNvPr id="253" name="Google Shape;253;p27"/>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a:solidFill>
                  <a:schemeClr val="lt1"/>
                </a:solidFill>
                <a:latin typeface="Calibri"/>
                <a:ea typeface="Calibri"/>
                <a:cs typeface="Calibri"/>
                <a:sym typeface="Calibri"/>
              </a:rPr>
              <a:t>P0: Crear chatbot con Dialogflow: base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pic>
        <p:nvPicPr>
          <p:cNvPr id="258" name="Google Shape;258;p28"/>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259" name="Google Shape;259;p28" descr="Funcionamiento Dialogflow"/>
          <p:cNvPicPr preferRelativeResize="0"/>
          <p:nvPr/>
        </p:nvPicPr>
        <p:blipFill rotWithShape="1">
          <a:blip r:embed="rId5">
            <a:alphaModFix/>
          </a:blip>
          <a:srcRect/>
          <a:stretch/>
        </p:blipFill>
        <p:spPr>
          <a:xfrm>
            <a:off x="2047875" y="1762125"/>
            <a:ext cx="8096250" cy="3333750"/>
          </a:xfrm>
          <a:prstGeom prst="rect">
            <a:avLst/>
          </a:prstGeom>
          <a:noFill/>
          <a:ln>
            <a:noFill/>
          </a:ln>
        </p:spPr>
      </p:pic>
      <p:sp>
        <p:nvSpPr>
          <p:cNvPr id="260" name="Google Shape;260;p28"/>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a:solidFill>
                  <a:schemeClr val="lt1"/>
                </a:solidFill>
                <a:latin typeface="Calibri"/>
                <a:ea typeface="Calibri"/>
                <a:cs typeface="Calibri"/>
                <a:sym typeface="Calibri"/>
              </a:rPr>
              <a:t>P0: Crear chatbot con Dialogflow: base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4"/>
        <p:cNvGrpSpPr/>
        <p:nvPr/>
      </p:nvGrpSpPr>
      <p:grpSpPr>
        <a:xfrm>
          <a:off x="0" y="0"/>
          <a:ext cx="0" cy="0"/>
          <a:chOff x="0" y="0"/>
          <a:chExt cx="0" cy="0"/>
        </a:xfrm>
      </p:grpSpPr>
      <p:pic>
        <p:nvPicPr>
          <p:cNvPr id="265" name="Google Shape;265;p29"/>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266" name="Google Shape;266;p29"/>
          <p:cNvPicPr preferRelativeResize="0"/>
          <p:nvPr/>
        </p:nvPicPr>
        <p:blipFill rotWithShape="1">
          <a:blip r:embed="rId5">
            <a:alphaModFix/>
          </a:blip>
          <a:srcRect/>
          <a:stretch/>
        </p:blipFill>
        <p:spPr>
          <a:xfrm>
            <a:off x="5500602" y="1401282"/>
            <a:ext cx="6691398" cy="5456718"/>
          </a:xfrm>
          <a:prstGeom prst="rect">
            <a:avLst/>
          </a:prstGeom>
          <a:noFill/>
          <a:ln>
            <a:noFill/>
          </a:ln>
        </p:spPr>
      </p:pic>
      <p:sp>
        <p:nvSpPr>
          <p:cNvPr id="267" name="Google Shape;267;p29"/>
          <p:cNvSpPr txBox="1"/>
          <p:nvPr/>
        </p:nvSpPr>
        <p:spPr>
          <a:xfrm>
            <a:off x="1586328" y="2839452"/>
            <a:ext cx="3914274" cy="224676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a:solidFill>
                  <a:schemeClr val="dk1"/>
                </a:solidFill>
                <a:latin typeface="Calibri"/>
                <a:ea typeface="Calibri"/>
                <a:cs typeface="Calibri"/>
                <a:sym typeface="Calibri"/>
              </a:rPr>
              <a:t>Una vez se valide con una cuenta de Gmail.</a:t>
            </a:r>
            <a:endParaRPr/>
          </a:p>
          <a:p>
            <a:pPr marL="0" marR="0" lvl="0" indent="0" algn="l" rtl="0">
              <a:spcBef>
                <a:spcPts val="0"/>
              </a:spcBef>
              <a:spcAft>
                <a:spcPts val="0"/>
              </a:spcAft>
              <a:buNone/>
            </a:pPr>
            <a:endParaRPr sz="2800">
              <a:solidFill>
                <a:schemeClr val="dk1"/>
              </a:solidFill>
              <a:latin typeface="Calibri"/>
              <a:ea typeface="Calibri"/>
              <a:cs typeface="Calibri"/>
              <a:sym typeface="Calibri"/>
            </a:endParaRPr>
          </a:p>
          <a:p>
            <a:pPr marL="0" marR="0" lvl="0" indent="0" algn="l" rtl="0">
              <a:spcBef>
                <a:spcPts val="0"/>
              </a:spcBef>
              <a:spcAft>
                <a:spcPts val="0"/>
              </a:spcAft>
              <a:buNone/>
            </a:pPr>
            <a:r>
              <a:rPr lang="es-ES" sz="2800">
                <a:solidFill>
                  <a:schemeClr val="dk1"/>
                </a:solidFill>
                <a:latin typeface="Calibri"/>
                <a:ea typeface="Calibri"/>
                <a:cs typeface="Calibri"/>
                <a:sym typeface="Calibri"/>
              </a:rPr>
              <a:t>Dar clic en “GO TO CONSOLE” </a:t>
            </a:r>
            <a:endParaRPr/>
          </a:p>
        </p:txBody>
      </p:sp>
      <p:sp>
        <p:nvSpPr>
          <p:cNvPr id="268" name="Google Shape;268;p29"/>
          <p:cNvSpPr/>
          <p:nvPr/>
        </p:nvSpPr>
        <p:spPr>
          <a:xfrm>
            <a:off x="1329654" y="1181379"/>
            <a:ext cx="242079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u="sng">
                <a:solidFill>
                  <a:schemeClr val="dk1"/>
                </a:solidFill>
                <a:latin typeface="Calibri"/>
                <a:ea typeface="Calibri"/>
                <a:cs typeface="Calibri"/>
                <a:sym typeface="Calibri"/>
                <a:hlinkClick r:id="rId6"/>
              </a:rPr>
              <a:t>https://dialogflow.com/</a:t>
            </a:r>
            <a:endParaRPr sz="1800">
              <a:solidFill>
                <a:schemeClr val="dk1"/>
              </a:solidFill>
              <a:latin typeface="Calibri"/>
              <a:ea typeface="Calibri"/>
              <a:cs typeface="Calibri"/>
              <a:sym typeface="Calibri"/>
            </a:endParaRPr>
          </a:p>
        </p:txBody>
      </p:sp>
      <p:sp>
        <p:nvSpPr>
          <p:cNvPr id="269" name="Google Shape;269;p29"/>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a:solidFill>
                  <a:schemeClr val="lt1"/>
                </a:solidFill>
                <a:latin typeface="Calibri"/>
                <a:ea typeface="Calibri"/>
                <a:cs typeface="Calibri"/>
                <a:sym typeface="Calibri"/>
              </a:rPr>
              <a:t>P0: Crear chatbot con Dialogflow: base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3"/>
          <p:cNvSpPr txBox="1"/>
          <p:nvPr/>
        </p:nvSpPr>
        <p:spPr>
          <a:xfrm>
            <a:off x="3400935" y="363894"/>
            <a:ext cx="5390130" cy="132343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8000" b="1" i="0" u="sng" strike="noStrike" cap="none">
                <a:solidFill>
                  <a:srgbClr val="99151A"/>
                </a:solidFill>
                <a:latin typeface="Calibri"/>
                <a:ea typeface="Calibri"/>
                <a:cs typeface="Calibri"/>
                <a:sym typeface="Calibri"/>
              </a:rPr>
              <a:t>CONTENIDO</a:t>
            </a:r>
            <a:endParaRPr sz="8000" b="1" u="sng">
              <a:solidFill>
                <a:srgbClr val="99151A"/>
              </a:solidFill>
              <a:latin typeface="Calibri"/>
              <a:ea typeface="Calibri"/>
              <a:cs typeface="Calibri"/>
              <a:sym typeface="Calibri"/>
            </a:endParaRPr>
          </a:p>
        </p:txBody>
      </p:sp>
      <p:sp>
        <p:nvSpPr>
          <p:cNvPr id="94" name="Google Shape;94;p3"/>
          <p:cNvSpPr txBox="1"/>
          <p:nvPr/>
        </p:nvSpPr>
        <p:spPr>
          <a:xfrm>
            <a:off x="1708799" y="1836945"/>
            <a:ext cx="10483201" cy="5021055"/>
          </a:xfrm>
          <a:prstGeom prst="rect">
            <a:avLst/>
          </a:prstGeom>
          <a:solidFill>
            <a:schemeClr val="lt1"/>
          </a:solidFill>
          <a:ln>
            <a:noFill/>
          </a:ln>
        </p:spPr>
        <p:txBody>
          <a:bodyPr spcFirstLastPara="1" wrap="square" lIns="91425" tIns="45700" rIns="91425" bIns="45700" anchor="t" anchorCtr="0">
            <a:spAutoFit/>
          </a:bodyPr>
          <a:lstStyle/>
          <a:p>
            <a:pPr marL="342900" marR="0" lvl="0" indent="-342900" algn="l" rtl="0">
              <a:lnSpc>
                <a:spcPct val="150000"/>
              </a:lnSpc>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¿Que es Deep learning?</a:t>
            </a:r>
            <a:endParaRPr/>
          </a:p>
          <a:p>
            <a:pPr marL="342900" marR="0" lvl="0" indent="-342900" algn="l" rtl="0">
              <a:lnSpc>
                <a:spcPct val="150000"/>
              </a:lnSpc>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¿Por qué Deep Learning?</a:t>
            </a:r>
            <a:endParaRPr/>
          </a:p>
          <a:p>
            <a:pPr marL="342900" marR="0" lvl="0" indent="-342900" algn="l" rtl="0">
              <a:lnSpc>
                <a:spcPct val="150000"/>
              </a:lnSpc>
              <a:spcBef>
                <a:spcPts val="0"/>
              </a:spcBef>
              <a:spcAft>
                <a:spcPts val="0"/>
              </a:spcAft>
              <a:buClr>
                <a:schemeClr val="dk1"/>
              </a:buClr>
              <a:buSzPts val="2400"/>
              <a:buFont typeface="Calibri"/>
              <a:buAutoNum type="arabicPeriod"/>
            </a:pPr>
            <a:r>
              <a:rPr lang="es-ES" sz="2400">
                <a:solidFill>
                  <a:schemeClr val="dk1"/>
                </a:solidFill>
                <a:latin typeface="Calibri"/>
                <a:ea typeface="Calibri"/>
                <a:cs typeface="Calibri"/>
                <a:sym typeface="Calibri"/>
              </a:rPr>
              <a:t>¿En que se puede usar Deep learning?</a:t>
            </a:r>
            <a:endParaRPr/>
          </a:p>
          <a:p>
            <a:pPr marL="1028700" marR="0" lvl="1" indent="-571500" algn="l" rtl="0">
              <a:lnSpc>
                <a:spcPct val="150000"/>
              </a:lnSpc>
              <a:spcBef>
                <a:spcPts val="0"/>
              </a:spcBef>
              <a:spcAft>
                <a:spcPts val="0"/>
              </a:spcAft>
              <a:buClr>
                <a:schemeClr val="dk1"/>
              </a:buClr>
              <a:buSzPts val="2400"/>
              <a:buFont typeface="Arial"/>
              <a:buChar char="•"/>
            </a:pPr>
            <a:r>
              <a:rPr lang="es-ES" sz="2400" b="1" i="0" u="none" strike="noStrike" cap="none">
                <a:solidFill>
                  <a:schemeClr val="dk1"/>
                </a:solidFill>
                <a:latin typeface="Calibri"/>
                <a:ea typeface="Calibri"/>
                <a:cs typeface="Calibri"/>
                <a:sym typeface="Calibri"/>
              </a:rPr>
              <a:t>NLP - Natural Language Processing</a:t>
            </a:r>
            <a:endParaRPr/>
          </a:p>
          <a:p>
            <a:pPr marL="1028700" marR="0" lvl="1" indent="-571500" algn="l" rtl="0">
              <a:lnSpc>
                <a:spcPct val="150000"/>
              </a:lnSpc>
              <a:spcBef>
                <a:spcPts val="0"/>
              </a:spcBef>
              <a:spcAft>
                <a:spcPts val="0"/>
              </a:spcAft>
              <a:buClr>
                <a:schemeClr val="dk1"/>
              </a:buClr>
              <a:buSzPts val="2400"/>
              <a:buFont typeface="Arial"/>
              <a:buChar char="•"/>
            </a:pPr>
            <a:r>
              <a:rPr lang="es-ES" sz="2400" b="0" i="0" u="none" strike="noStrike" cap="none">
                <a:solidFill>
                  <a:schemeClr val="dk1"/>
                </a:solidFill>
                <a:latin typeface="Calibri"/>
                <a:ea typeface="Calibri"/>
                <a:cs typeface="Calibri"/>
                <a:sym typeface="Calibri"/>
              </a:rPr>
              <a:t>NLU - comprensión del Lenguaje Natural (Natural Language Comprehension por sus siglas en ingles)</a:t>
            </a:r>
            <a:endParaRPr/>
          </a:p>
          <a:p>
            <a:pPr marL="1028700" marR="0" lvl="1" indent="-571500" algn="l" rtl="0">
              <a:lnSpc>
                <a:spcPct val="150000"/>
              </a:lnSpc>
              <a:spcBef>
                <a:spcPts val="0"/>
              </a:spcBef>
              <a:spcAft>
                <a:spcPts val="0"/>
              </a:spcAft>
              <a:buClr>
                <a:schemeClr val="dk1"/>
              </a:buClr>
              <a:buSzPts val="2400"/>
              <a:buFont typeface="Arial"/>
              <a:buChar char="•"/>
            </a:pPr>
            <a:r>
              <a:rPr lang="es-ES" sz="2400" b="0" i="0" u="none" strike="noStrike" cap="none">
                <a:solidFill>
                  <a:schemeClr val="dk1"/>
                </a:solidFill>
                <a:latin typeface="Calibri"/>
                <a:ea typeface="Calibri"/>
                <a:cs typeface="Calibri"/>
                <a:sym typeface="Calibri"/>
              </a:rPr>
              <a:t>NLG - Generación de lenguaje natural – (Natural Language Generation por sus siglas en inglés)</a:t>
            </a:r>
            <a:endParaRPr/>
          </a:p>
          <a:p>
            <a:pPr marL="571500" marR="0" lvl="0" indent="-571500" algn="l" rtl="0">
              <a:lnSpc>
                <a:spcPct val="150000"/>
              </a:lnSpc>
              <a:spcBef>
                <a:spcPts val="0"/>
              </a:spcBef>
              <a:spcAft>
                <a:spcPts val="0"/>
              </a:spcAft>
              <a:buClr>
                <a:schemeClr val="dk1"/>
              </a:buClr>
              <a:buSzPts val="2400"/>
              <a:buFont typeface="Arial"/>
              <a:buChar char="•"/>
            </a:pPr>
            <a:r>
              <a:rPr lang="es-ES" sz="2400">
                <a:solidFill>
                  <a:schemeClr val="dk1"/>
                </a:solidFill>
                <a:latin typeface="Calibri"/>
                <a:ea typeface="Calibri"/>
                <a:cs typeface="Calibri"/>
                <a:sym typeface="Calibri"/>
              </a:rPr>
              <a:t>Creando un chatbot</a:t>
            </a:r>
            <a:endParaRPr sz="24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3"/>
        <p:cNvGrpSpPr/>
        <p:nvPr/>
      </p:nvGrpSpPr>
      <p:grpSpPr>
        <a:xfrm>
          <a:off x="0" y="0"/>
          <a:ext cx="0" cy="0"/>
          <a:chOff x="0" y="0"/>
          <a:chExt cx="0" cy="0"/>
        </a:xfrm>
      </p:grpSpPr>
      <p:pic>
        <p:nvPicPr>
          <p:cNvPr id="274" name="Google Shape;274;p30"/>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275" name="Google Shape;275;p30"/>
          <p:cNvPicPr preferRelativeResize="0"/>
          <p:nvPr/>
        </p:nvPicPr>
        <p:blipFill rotWithShape="1">
          <a:blip r:embed="rId5">
            <a:alphaModFix/>
          </a:blip>
          <a:srcRect/>
          <a:stretch/>
        </p:blipFill>
        <p:spPr>
          <a:xfrm>
            <a:off x="1383526" y="1212498"/>
            <a:ext cx="10458616" cy="4951501"/>
          </a:xfrm>
          <a:prstGeom prst="rect">
            <a:avLst/>
          </a:prstGeom>
          <a:noFill/>
          <a:ln>
            <a:noFill/>
          </a:ln>
        </p:spPr>
      </p:pic>
      <p:sp>
        <p:nvSpPr>
          <p:cNvPr id="276" name="Google Shape;276;p30"/>
          <p:cNvSpPr/>
          <p:nvPr/>
        </p:nvSpPr>
        <p:spPr>
          <a:xfrm>
            <a:off x="1383526" y="1212499"/>
            <a:ext cx="1868557" cy="5331424"/>
          </a:xfrm>
          <a:prstGeom prst="rect">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30"/>
          <p:cNvSpPr/>
          <p:nvPr/>
        </p:nvSpPr>
        <p:spPr>
          <a:xfrm>
            <a:off x="9874195" y="1212499"/>
            <a:ext cx="1967947" cy="2216502"/>
          </a:xfrm>
          <a:prstGeom prst="rect">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8" name="Google Shape;278;p30"/>
          <p:cNvSpPr txBox="1"/>
          <p:nvPr/>
        </p:nvSpPr>
        <p:spPr>
          <a:xfrm>
            <a:off x="9929887" y="3059668"/>
            <a:ext cx="19122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FF0000"/>
                </a:solidFill>
                <a:latin typeface="Calibri"/>
                <a:ea typeface="Calibri"/>
                <a:cs typeface="Calibri"/>
                <a:sym typeface="Calibri"/>
              </a:rPr>
              <a:t>Testear el chat bot</a:t>
            </a:r>
            <a:endParaRPr sz="1800">
              <a:solidFill>
                <a:srgbClr val="FF0000"/>
              </a:solidFill>
              <a:latin typeface="Calibri"/>
              <a:ea typeface="Calibri"/>
              <a:cs typeface="Calibri"/>
              <a:sym typeface="Calibri"/>
            </a:endParaRPr>
          </a:p>
        </p:txBody>
      </p:sp>
      <p:sp>
        <p:nvSpPr>
          <p:cNvPr id="279" name="Google Shape;279;p30"/>
          <p:cNvSpPr txBox="1"/>
          <p:nvPr/>
        </p:nvSpPr>
        <p:spPr>
          <a:xfrm>
            <a:off x="1383526" y="6163999"/>
            <a:ext cx="160653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00B050"/>
                </a:solidFill>
                <a:latin typeface="Calibri"/>
                <a:ea typeface="Calibri"/>
                <a:cs typeface="Calibri"/>
                <a:sym typeface="Calibri"/>
              </a:rPr>
              <a:t>Menú principal</a:t>
            </a:r>
            <a:endParaRPr/>
          </a:p>
        </p:txBody>
      </p:sp>
      <p:sp>
        <p:nvSpPr>
          <p:cNvPr id="280" name="Google Shape;280;p30"/>
          <p:cNvSpPr/>
          <p:nvPr/>
        </p:nvSpPr>
        <p:spPr>
          <a:xfrm>
            <a:off x="3252083" y="1212498"/>
            <a:ext cx="6622112" cy="3590089"/>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30"/>
          <p:cNvSpPr txBox="1"/>
          <p:nvPr/>
        </p:nvSpPr>
        <p:spPr>
          <a:xfrm>
            <a:off x="5745318" y="4433256"/>
            <a:ext cx="163564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rgbClr val="0D5274"/>
                </a:solidFill>
                <a:latin typeface="Calibri"/>
                <a:ea typeface="Calibri"/>
                <a:cs typeface="Calibri"/>
                <a:sym typeface="Calibri"/>
              </a:rPr>
              <a:t>Área de trabajo</a:t>
            </a:r>
            <a:endParaRPr/>
          </a:p>
        </p:txBody>
      </p:sp>
      <p:sp>
        <p:nvSpPr>
          <p:cNvPr id="282" name="Google Shape;282;p30"/>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700" b="1">
                <a:solidFill>
                  <a:schemeClr val="lt1"/>
                </a:solidFill>
                <a:latin typeface="Calibri"/>
                <a:ea typeface="Calibri"/>
                <a:cs typeface="Calibri"/>
                <a:sym typeface="Calibri"/>
              </a:rPr>
              <a:t>P0: Crear chatbot con Dialogflow: Framework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6"/>
        <p:cNvGrpSpPr/>
        <p:nvPr/>
      </p:nvGrpSpPr>
      <p:grpSpPr>
        <a:xfrm>
          <a:off x="0" y="0"/>
          <a:ext cx="0" cy="0"/>
          <a:chOff x="0" y="0"/>
          <a:chExt cx="0" cy="0"/>
        </a:xfrm>
      </p:grpSpPr>
      <p:pic>
        <p:nvPicPr>
          <p:cNvPr id="287" name="Google Shape;287;p31"/>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288" name="Google Shape;288;p31"/>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a:solidFill>
                  <a:schemeClr val="lt1"/>
                </a:solidFill>
                <a:latin typeface="Calibri"/>
                <a:ea typeface="Calibri"/>
                <a:cs typeface="Calibri"/>
                <a:sym typeface="Calibri"/>
              </a:rPr>
              <a:t>P1: Crear chatbot con Dialogflow: Crear agente </a:t>
            </a:r>
            <a:endParaRPr/>
          </a:p>
        </p:txBody>
      </p:sp>
      <p:pic>
        <p:nvPicPr>
          <p:cNvPr id="289" name="Google Shape;289;p31"/>
          <p:cNvPicPr preferRelativeResize="0"/>
          <p:nvPr/>
        </p:nvPicPr>
        <p:blipFill rotWithShape="1">
          <a:blip r:embed="rId5">
            <a:alphaModFix/>
          </a:blip>
          <a:srcRect b="18350"/>
          <a:stretch/>
        </p:blipFill>
        <p:spPr>
          <a:xfrm>
            <a:off x="3919992" y="1793464"/>
            <a:ext cx="8272007" cy="2484527"/>
          </a:xfrm>
          <a:prstGeom prst="rect">
            <a:avLst/>
          </a:prstGeom>
          <a:noFill/>
          <a:ln>
            <a:noFill/>
          </a:ln>
        </p:spPr>
      </p:pic>
      <p:sp>
        <p:nvSpPr>
          <p:cNvPr id="290" name="Google Shape;290;p31"/>
          <p:cNvSpPr txBox="1"/>
          <p:nvPr/>
        </p:nvSpPr>
        <p:spPr>
          <a:xfrm>
            <a:off x="1184744" y="2208768"/>
            <a:ext cx="2663687"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Asignar un nombre y definir el idioma base, es recomendable iniciar con Spanish (Latin America) — es-419</a:t>
            </a:r>
            <a:endParaRPr/>
          </a:p>
        </p:txBody>
      </p:sp>
      <p:pic>
        <p:nvPicPr>
          <p:cNvPr id="291" name="Google Shape;291;p31"/>
          <p:cNvPicPr preferRelativeResize="0"/>
          <p:nvPr/>
        </p:nvPicPr>
        <p:blipFill rotWithShape="1">
          <a:blip r:embed="rId6">
            <a:alphaModFix/>
          </a:blip>
          <a:srcRect t="55420"/>
          <a:stretch/>
        </p:blipFill>
        <p:spPr>
          <a:xfrm>
            <a:off x="3919992" y="4323710"/>
            <a:ext cx="8272008" cy="2534290"/>
          </a:xfrm>
          <a:prstGeom prst="rect">
            <a:avLst/>
          </a:prstGeom>
          <a:noFill/>
          <a:ln>
            <a:noFill/>
          </a:ln>
        </p:spPr>
      </p:pic>
      <p:cxnSp>
        <p:nvCxnSpPr>
          <p:cNvPr id="292" name="Google Shape;292;p31"/>
          <p:cNvCxnSpPr/>
          <p:nvPr/>
        </p:nvCxnSpPr>
        <p:spPr>
          <a:xfrm>
            <a:off x="1184744" y="4283954"/>
            <a:ext cx="10928446" cy="0"/>
          </a:xfrm>
          <a:prstGeom prst="straightConnector1">
            <a:avLst/>
          </a:prstGeom>
          <a:noFill/>
          <a:ln w="19050" cap="flat" cmpd="sng">
            <a:solidFill>
              <a:schemeClr val="dk1"/>
            </a:solidFill>
            <a:prstDash val="solid"/>
            <a:miter lim="800000"/>
            <a:headEnd type="none" w="sm" len="sm"/>
            <a:tailEnd type="none" w="sm" len="sm"/>
          </a:ln>
        </p:spPr>
      </p:cxnSp>
      <p:sp>
        <p:nvSpPr>
          <p:cNvPr id="293" name="Google Shape;293;p31"/>
          <p:cNvSpPr txBox="1"/>
          <p:nvPr/>
        </p:nvSpPr>
        <p:spPr>
          <a:xfrm>
            <a:off x="1256305" y="4803486"/>
            <a:ext cx="266368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Habilitar “beta features”</a:t>
            </a:r>
            <a:endParaRPr/>
          </a:p>
        </p:txBody>
      </p:sp>
      <p:sp>
        <p:nvSpPr>
          <p:cNvPr id="294" name="Google Shape;294;p31"/>
          <p:cNvSpPr/>
          <p:nvPr/>
        </p:nvSpPr>
        <p:spPr>
          <a:xfrm>
            <a:off x="1184744" y="1135275"/>
            <a:ext cx="11007256"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el Agente de Dialogflow es el chatbot que estamos construyendo. Siendo la unidad más básica de la herramienta, maneja la conversación con usuario final.</a:t>
            </a:r>
            <a:endParaRPr sz="1800">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pic>
        <p:nvPicPr>
          <p:cNvPr id="299" name="Google Shape;299;p32"/>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300" name="Google Shape;300;p32"/>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a:solidFill>
                  <a:schemeClr val="lt1"/>
                </a:solidFill>
                <a:latin typeface="Calibri"/>
                <a:ea typeface="Calibri"/>
                <a:cs typeface="Calibri"/>
                <a:sym typeface="Calibri"/>
              </a:rPr>
              <a:t>P2: Crear chatbot con Dialogflow: Intenciones</a:t>
            </a:r>
            <a:endParaRPr/>
          </a:p>
        </p:txBody>
      </p:sp>
      <p:pic>
        <p:nvPicPr>
          <p:cNvPr id="301" name="Google Shape;301;p32"/>
          <p:cNvPicPr preferRelativeResize="0"/>
          <p:nvPr/>
        </p:nvPicPr>
        <p:blipFill rotWithShape="1">
          <a:blip r:embed="rId5">
            <a:alphaModFix/>
          </a:blip>
          <a:srcRect/>
          <a:stretch/>
        </p:blipFill>
        <p:spPr>
          <a:xfrm>
            <a:off x="1510879" y="2584485"/>
            <a:ext cx="5218628" cy="1975275"/>
          </a:xfrm>
          <a:prstGeom prst="rect">
            <a:avLst/>
          </a:prstGeom>
          <a:noFill/>
          <a:ln>
            <a:noFill/>
          </a:ln>
        </p:spPr>
      </p:pic>
      <p:cxnSp>
        <p:nvCxnSpPr>
          <p:cNvPr id="302" name="Google Shape;302;p32"/>
          <p:cNvCxnSpPr/>
          <p:nvPr/>
        </p:nvCxnSpPr>
        <p:spPr>
          <a:xfrm flipH="1">
            <a:off x="5868063" y="2902226"/>
            <a:ext cx="1423283" cy="453224"/>
          </a:xfrm>
          <a:prstGeom prst="straightConnector1">
            <a:avLst/>
          </a:prstGeom>
          <a:noFill/>
          <a:ln w="12700" cap="flat" cmpd="sng">
            <a:solidFill>
              <a:schemeClr val="dk1"/>
            </a:solidFill>
            <a:prstDash val="solid"/>
            <a:miter lim="800000"/>
            <a:headEnd type="none" w="sm" len="sm"/>
            <a:tailEnd type="triangle" w="med" len="med"/>
          </a:ln>
        </p:spPr>
      </p:cxnSp>
      <p:cxnSp>
        <p:nvCxnSpPr>
          <p:cNvPr id="303" name="Google Shape;303;p32"/>
          <p:cNvCxnSpPr>
            <a:stCxn id="304" idx="1"/>
          </p:cNvCxnSpPr>
          <p:nvPr/>
        </p:nvCxnSpPr>
        <p:spPr>
          <a:xfrm rot="10800000">
            <a:off x="5876098" y="3649521"/>
            <a:ext cx="1423200" cy="800100"/>
          </a:xfrm>
          <a:prstGeom prst="straightConnector1">
            <a:avLst/>
          </a:prstGeom>
          <a:noFill/>
          <a:ln w="12700" cap="flat" cmpd="sng">
            <a:solidFill>
              <a:schemeClr val="dk1"/>
            </a:solidFill>
            <a:prstDash val="solid"/>
            <a:miter lim="800000"/>
            <a:headEnd type="none" w="sm" len="sm"/>
            <a:tailEnd type="triangle" w="med" len="med"/>
          </a:ln>
        </p:spPr>
      </p:cxnSp>
      <p:sp>
        <p:nvSpPr>
          <p:cNvPr id="304" name="Google Shape;304;p32"/>
          <p:cNvSpPr txBox="1"/>
          <p:nvPr/>
        </p:nvSpPr>
        <p:spPr>
          <a:xfrm>
            <a:off x="7299298" y="3987956"/>
            <a:ext cx="4762831" cy="92333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Intento por defecto de bienvenida: </a:t>
            </a:r>
            <a:r>
              <a:rPr lang="es-ES" sz="1800">
                <a:solidFill>
                  <a:schemeClr val="dk1"/>
                </a:solidFill>
                <a:latin typeface="Calibri"/>
                <a:ea typeface="Calibri"/>
                <a:cs typeface="Calibri"/>
                <a:sym typeface="Calibri"/>
              </a:rPr>
              <a:t>el saludo inicial que dará el chatbot al usuario al momento de iniciar una conversación. </a:t>
            </a:r>
            <a:endParaRPr/>
          </a:p>
        </p:txBody>
      </p:sp>
      <p:sp>
        <p:nvSpPr>
          <p:cNvPr id="305" name="Google Shape;305;p32"/>
          <p:cNvSpPr txBox="1"/>
          <p:nvPr/>
        </p:nvSpPr>
        <p:spPr>
          <a:xfrm>
            <a:off x="7291346" y="2281691"/>
            <a:ext cx="4762831" cy="1200329"/>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b="1">
                <a:solidFill>
                  <a:schemeClr val="dk1"/>
                </a:solidFill>
                <a:latin typeface="Calibri"/>
                <a:ea typeface="Calibri"/>
                <a:cs typeface="Calibri"/>
                <a:sym typeface="Calibri"/>
              </a:rPr>
              <a:t>Intento por defecto de respuesta no entendida: </a:t>
            </a:r>
            <a:r>
              <a:rPr lang="es-ES" sz="1800">
                <a:solidFill>
                  <a:schemeClr val="dk1"/>
                </a:solidFill>
                <a:latin typeface="Calibri"/>
                <a:ea typeface="Calibri"/>
                <a:cs typeface="Calibri"/>
                <a:sym typeface="Calibri"/>
              </a:rPr>
              <a:t>La respuesta que dará la IA al usuario cuando no entiende lo que el usuario escribe oraciones (palabras y frases) que no se entiende.</a:t>
            </a:r>
            <a:endParaRPr/>
          </a:p>
        </p:txBody>
      </p:sp>
      <p:sp>
        <p:nvSpPr>
          <p:cNvPr id="306" name="Google Shape;306;p32"/>
          <p:cNvSpPr/>
          <p:nvPr/>
        </p:nvSpPr>
        <p:spPr>
          <a:xfrm>
            <a:off x="1203298" y="1181852"/>
            <a:ext cx="10988702"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Las intenciones ayudan al agente a identificar lo que el usuario quiere decir</a:t>
            </a:r>
            <a:endParaRPr sz="180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0"/>
        <p:cNvGrpSpPr/>
        <p:nvPr/>
      </p:nvGrpSpPr>
      <p:grpSpPr>
        <a:xfrm>
          <a:off x="0" y="0"/>
          <a:ext cx="0" cy="0"/>
          <a:chOff x="0" y="0"/>
          <a:chExt cx="0" cy="0"/>
        </a:xfrm>
      </p:grpSpPr>
      <p:pic>
        <p:nvPicPr>
          <p:cNvPr id="311" name="Google Shape;311;p33"/>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312" name="Google Shape;312;p33"/>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a:solidFill>
                  <a:schemeClr val="lt1"/>
                </a:solidFill>
                <a:latin typeface="Calibri"/>
                <a:ea typeface="Calibri"/>
                <a:cs typeface="Calibri"/>
                <a:sym typeface="Calibri"/>
              </a:rPr>
              <a:t>P2: Crear chatbot con Dialogflow: </a:t>
            </a:r>
            <a:r>
              <a:rPr lang="es-ES" sz="2000" b="1">
                <a:solidFill>
                  <a:schemeClr val="lt1"/>
                </a:solidFill>
                <a:latin typeface="Calibri"/>
                <a:ea typeface="Calibri"/>
                <a:cs typeface="Calibri"/>
                <a:sym typeface="Calibri"/>
              </a:rPr>
              <a:t>Intent wellcome</a:t>
            </a:r>
            <a:endParaRPr sz="2400" b="1">
              <a:solidFill>
                <a:schemeClr val="lt1"/>
              </a:solidFill>
              <a:latin typeface="Calibri"/>
              <a:ea typeface="Calibri"/>
              <a:cs typeface="Calibri"/>
              <a:sym typeface="Calibri"/>
            </a:endParaRPr>
          </a:p>
        </p:txBody>
      </p:sp>
      <p:pic>
        <p:nvPicPr>
          <p:cNvPr id="313" name="Google Shape;313;p33"/>
          <p:cNvPicPr preferRelativeResize="0"/>
          <p:nvPr/>
        </p:nvPicPr>
        <p:blipFill rotWithShape="1">
          <a:blip r:embed="rId5">
            <a:alphaModFix/>
          </a:blip>
          <a:srcRect/>
          <a:stretch/>
        </p:blipFill>
        <p:spPr>
          <a:xfrm>
            <a:off x="1423283" y="1274539"/>
            <a:ext cx="2739654" cy="4671944"/>
          </a:xfrm>
          <a:prstGeom prst="rect">
            <a:avLst/>
          </a:prstGeom>
          <a:noFill/>
          <a:ln w="9525" cap="flat" cmpd="sng">
            <a:solidFill>
              <a:schemeClr val="dk1"/>
            </a:solidFill>
            <a:prstDash val="solid"/>
            <a:round/>
            <a:headEnd type="none" w="sm" len="sm"/>
            <a:tailEnd type="none" w="sm" len="sm"/>
          </a:ln>
        </p:spPr>
      </p:pic>
      <p:pic>
        <p:nvPicPr>
          <p:cNvPr id="314" name="Google Shape;314;p33"/>
          <p:cNvPicPr preferRelativeResize="0"/>
          <p:nvPr/>
        </p:nvPicPr>
        <p:blipFill rotWithShape="1">
          <a:blip r:embed="rId6">
            <a:alphaModFix/>
          </a:blip>
          <a:srcRect/>
          <a:stretch/>
        </p:blipFill>
        <p:spPr>
          <a:xfrm>
            <a:off x="6702950" y="4207694"/>
            <a:ext cx="5496663" cy="2650306"/>
          </a:xfrm>
          <a:prstGeom prst="rect">
            <a:avLst/>
          </a:prstGeom>
          <a:noFill/>
          <a:ln>
            <a:noFill/>
          </a:ln>
        </p:spPr>
      </p:pic>
      <p:sp>
        <p:nvSpPr>
          <p:cNvPr id="315" name="Google Shape;315;p33"/>
          <p:cNvSpPr txBox="1"/>
          <p:nvPr/>
        </p:nvSpPr>
        <p:spPr>
          <a:xfrm>
            <a:off x="5088879" y="1731282"/>
            <a:ext cx="6408707" cy="369332"/>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Posibles saludos iniciales que puede hacer el usuario al chatbot </a:t>
            </a:r>
            <a:endParaRPr/>
          </a:p>
        </p:txBody>
      </p:sp>
      <p:cxnSp>
        <p:nvCxnSpPr>
          <p:cNvPr id="316" name="Google Shape;316;p33"/>
          <p:cNvCxnSpPr>
            <a:stCxn id="315" idx="1"/>
          </p:cNvCxnSpPr>
          <p:nvPr/>
        </p:nvCxnSpPr>
        <p:spPr>
          <a:xfrm flipH="1">
            <a:off x="3546279" y="1915948"/>
            <a:ext cx="1542600" cy="1513200"/>
          </a:xfrm>
          <a:prstGeom prst="straightConnector1">
            <a:avLst/>
          </a:prstGeom>
          <a:noFill/>
          <a:ln w="12700" cap="flat" cmpd="sng">
            <a:solidFill>
              <a:schemeClr val="dk1"/>
            </a:solidFill>
            <a:prstDash val="solid"/>
            <a:miter lim="800000"/>
            <a:headEnd type="none" w="sm" len="sm"/>
            <a:tailEnd type="triangle" w="med" len="med"/>
          </a:ln>
        </p:spPr>
      </p:cxnSp>
      <p:sp>
        <p:nvSpPr>
          <p:cNvPr id="317" name="Google Shape;317;p33"/>
          <p:cNvSpPr txBox="1"/>
          <p:nvPr/>
        </p:nvSpPr>
        <p:spPr>
          <a:xfrm>
            <a:off x="5088880" y="2672474"/>
            <a:ext cx="6408706" cy="646331"/>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Posibles respuestas iniciales que puede hacer el chatbot una vez se reciba el saludo del usuario </a:t>
            </a:r>
            <a:endParaRPr/>
          </a:p>
        </p:txBody>
      </p:sp>
      <p:cxnSp>
        <p:nvCxnSpPr>
          <p:cNvPr id="318" name="Google Shape;318;p33"/>
          <p:cNvCxnSpPr>
            <a:stCxn id="317" idx="2"/>
          </p:cNvCxnSpPr>
          <p:nvPr/>
        </p:nvCxnSpPr>
        <p:spPr>
          <a:xfrm>
            <a:off x="8293233" y="3318805"/>
            <a:ext cx="7800" cy="2103900"/>
          </a:xfrm>
          <a:prstGeom prst="straightConnector1">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pic>
        <p:nvPicPr>
          <p:cNvPr id="323" name="Google Shape;323;p34"/>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324" name="Google Shape;324;p34"/>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a:solidFill>
                  <a:schemeClr val="lt1"/>
                </a:solidFill>
                <a:latin typeface="Calibri"/>
                <a:ea typeface="Calibri"/>
                <a:cs typeface="Calibri"/>
                <a:sym typeface="Calibri"/>
              </a:rPr>
              <a:t>P2: Crear chatbot con Dialogflow: </a:t>
            </a:r>
            <a:r>
              <a:rPr lang="es-ES" sz="2000" b="1">
                <a:solidFill>
                  <a:schemeClr val="lt1"/>
                </a:solidFill>
                <a:latin typeface="Calibri"/>
                <a:ea typeface="Calibri"/>
                <a:cs typeface="Calibri"/>
                <a:sym typeface="Calibri"/>
              </a:rPr>
              <a:t>Fallback intent</a:t>
            </a:r>
            <a:endParaRPr sz="2400" b="1">
              <a:solidFill>
                <a:schemeClr val="lt1"/>
              </a:solidFill>
              <a:latin typeface="Calibri"/>
              <a:ea typeface="Calibri"/>
              <a:cs typeface="Calibri"/>
              <a:sym typeface="Calibri"/>
            </a:endParaRPr>
          </a:p>
        </p:txBody>
      </p:sp>
      <p:pic>
        <p:nvPicPr>
          <p:cNvPr id="325" name="Google Shape;325;p34"/>
          <p:cNvPicPr preferRelativeResize="0"/>
          <p:nvPr/>
        </p:nvPicPr>
        <p:blipFill rotWithShape="1">
          <a:blip r:embed="rId5">
            <a:alphaModFix/>
          </a:blip>
          <a:srcRect/>
          <a:stretch/>
        </p:blipFill>
        <p:spPr>
          <a:xfrm>
            <a:off x="5395343" y="1725790"/>
            <a:ext cx="6796657" cy="5195820"/>
          </a:xfrm>
          <a:prstGeom prst="rect">
            <a:avLst/>
          </a:prstGeom>
          <a:noFill/>
          <a:ln>
            <a:noFill/>
          </a:ln>
        </p:spPr>
      </p:pic>
      <p:sp>
        <p:nvSpPr>
          <p:cNvPr id="326" name="Google Shape;326;p34"/>
          <p:cNvSpPr txBox="1"/>
          <p:nvPr/>
        </p:nvSpPr>
        <p:spPr>
          <a:xfrm>
            <a:off x="1391478" y="3363402"/>
            <a:ext cx="4086971" cy="923330"/>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Respuestas que dará el chatbot al usuario cuando no puede entender lo que escribió. </a:t>
            </a:r>
            <a:endParaRPr/>
          </a:p>
        </p:txBody>
      </p:sp>
      <p:cxnSp>
        <p:nvCxnSpPr>
          <p:cNvPr id="327" name="Google Shape;327;p34"/>
          <p:cNvCxnSpPr>
            <a:stCxn id="326" idx="2"/>
          </p:cNvCxnSpPr>
          <p:nvPr/>
        </p:nvCxnSpPr>
        <p:spPr>
          <a:xfrm rot="-5400000" flipH="1">
            <a:off x="3805163" y="3916532"/>
            <a:ext cx="1541700" cy="2282100"/>
          </a:xfrm>
          <a:prstGeom prst="bentConnector2">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1"/>
        <p:cNvGrpSpPr/>
        <p:nvPr/>
      </p:nvGrpSpPr>
      <p:grpSpPr>
        <a:xfrm>
          <a:off x="0" y="0"/>
          <a:ext cx="0" cy="0"/>
          <a:chOff x="0" y="0"/>
          <a:chExt cx="0" cy="0"/>
        </a:xfrm>
      </p:grpSpPr>
      <p:pic>
        <p:nvPicPr>
          <p:cNvPr id="332" name="Google Shape;332;p35"/>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333" name="Google Shape;333;p35"/>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a:solidFill>
                  <a:schemeClr val="lt1"/>
                </a:solidFill>
                <a:latin typeface="Calibri"/>
                <a:ea typeface="Calibri"/>
                <a:cs typeface="Calibri"/>
                <a:sym typeface="Calibri"/>
              </a:rPr>
              <a:t>P3: Crear chatbot con Dialogflow: </a:t>
            </a:r>
            <a:r>
              <a:rPr lang="es-ES" sz="2000" b="1">
                <a:solidFill>
                  <a:schemeClr val="lt1"/>
                </a:solidFill>
                <a:latin typeface="Calibri"/>
                <a:ea typeface="Calibri"/>
                <a:cs typeface="Calibri"/>
                <a:sym typeface="Calibri"/>
              </a:rPr>
              <a:t>New intent</a:t>
            </a:r>
            <a:endParaRPr sz="2400" b="1">
              <a:solidFill>
                <a:schemeClr val="lt1"/>
              </a:solidFill>
              <a:latin typeface="Calibri"/>
              <a:ea typeface="Calibri"/>
              <a:cs typeface="Calibri"/>
              <a:sym typeface="Calibri"/>
            </a:endParaRPr>
          </a:p>
        </p:txBody>
      </p:sp>
      <p:pic>
        <p:nvPicPr>
          <p:cNvPr id="334" name="Google Shape;334;p35"/>
          <p:cNvPicPr preferRelativeResize="0"/>
          <p:nvPr/>
        </p:nvPicPr>
        <p:blipFill rotWithShape="1">
          <a:blip r:embed="rId5">
            <a:alphaModFix/>
          </a:blip>
          <a:srcRect/>
          <a:stretch/>
        </p:blipFill>
        <p:spPr>
          <a:xfrm>
            <a:off x="1375574" y="1385857"/>
            <a:ext cx="5550012" cy="5267124"/>
          </a:xfrm>
          <a:prstGeom prst="rect">
            <a:avLst/>
          </a:prstGeom>
          <a:noFill/>
          <a:ln>
            <a:noFill/>
          </a:ln>
        </p:spPr>
      </p:pic>
      <p:cxnSp>
        <p:nvCxnSpPr>
          <p:cNvPr id="335" name="Google Shape;335;p35"/>
          <p:cNvCxnSpPr>
            <a:stCxn id="336" idx="1"/>
          </p:cNvCxnSpPr>
          <p:nvPr/>
        </p:nvCxnSpPr>
        <p:spPr>
          <a:xfrm flipH="1">
            <a:off x="2894160" y="1647706"/>
            <a:ext cx="4786800" cy="22200"/>
          </a:xfrm>
          <a:prstGeom prst="straightConnector1">
            <a:avLst/>
          </a:prstGeom>
          <a:noFill/>
          <a:ln w="19050" cap="flat" cmpd="sng">
            <a:solidFill>
              <a:schemeClr val="dk1"/>
            </a:solidFill>
            <a:prstDash val="solid"/>
            <a:miter lim="800000"/>
            <a:headEnd type="none" w="sm" len="sm"/>
            <a:tailEnd type="triangle" w="med" len="med"/>
          </a:ln>
        </p:spPr>
      </p:cxnSp>
      <p:sp>
        <p:nvSpPr>
          <p:cNvPr id="336" name="Google Shape;336;p35"/>
          <p:cNvSpPr txBox="1"/>
          <p:nvPr/>
        </p:nvSpPr>
        <p:spPr>
          <a:xfrm>
            <a:off x="7680960" y="1463040"/>
            <a:ext cx="2028953"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Nombre del intento</a:t>
            </a:r>
            <a:endParaRPr/>
          </a:p>
        </p:txBody>
      </p:sp>
      <p:sp>
        <p:nvSpPr>
          <p:cNvPr id="337" name="Google Shape;337;p35"/>
          <p:cNvSpPr txBox="1"/>
          <p:nvPr/>
        </p:nvSpPr>
        <p:spPr>
          <a:xfrm>
            <a:off x="7618675" y="3954643"/>
            <a:ext cx="4573325"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Posibles frases que puede decir el usuario después del saludo inicial</a:t>
            </a:r>
            <a:endParaRPr/>
          </a:p>
        </p:txBody>
      </p:sp>
      <p:cxnSp>
        <p:nvCxnSpPr>
          <p:cNvPr id="338" name="Google Shape;338;p35"/>
          <p:cNvCxnSpPr>
            <a:stCxn id="337" idx="1"/>
          </p:cNvCxnSpPr>
          <p:nvPr/>
        </p:nvCxnSpPr>
        <p:spPr>
          <a:xfrm flipH="1">
            <a:off x="4302475" y="4277808"/>
            <a:ext cx="3316200" cy="1233000"/>
          </a:xfrm>
          <a:prstGeom prst="straightConnector1">
            <a:avLst/>
          </a:prstGeom>
          <a:noFill/>
          <a:ln w="19050" cap="flat" cmpd="sng">
            <a:solidFill>
              <a:schemeClr val="dk1"/>
            </a:solidFill>
            <a:prstDash val="solid"/>
            <a:miter lim="800000"/>
            <a:headEnd type="none" w="sm" len="sm"/>
            <a:tailEnd type="triangle" w="med" len="med"/>
          </a:ln>
        </p:spPr>
      </p:cxnSp>
      <p:sp>
        <p:nvSpPr>
          <p:cNvPr id="339" name="Google Shape;339;p35"/>
          <p:cNvSpPr txBox="1"/>
          <p:nvPr/>
        </p:nvSpPr>
        <p:spPr>
          <a:xfrm>
            <a:off x="7618675" y="2789125"/>
            <a:ext cx="2546916"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Posible siguiente Intento </a:t>
            </a:r>
            <a:endParaRPr/>
          </a:p>
        </p:txBody>
      </p:sp>
      <p:cxnSp>
        <p:nvCxnSpPr>
          <p:cNvPr id="340" name="Google Shape;340;p35"/>
          <p:cNvCxnSpPr>
            <a:stCxn id="339" idx="1"/>
          </p:cNvCxnSpPr>
          <p:nvPr/>
        </p:nvCxnSpPr>
        <p:spPr>
          <a:xfrm flipH="1">
            <a:off x="3053575" y="2973791"/>
            <a:ext cx="4565100" cy="70800"/>
          </a:xfrm>
          <a:prstGeom prst="straightConnector1">
            <a:avLst/>
          </a:prstGeom>
          <a:noFill/>
          <a:ln w="19050" cap="flat" cmpd="sng">
            <a:solidFill>
              <a:schemeClr val="dk1"/>
            </a:solidFill>
            <a:prstDash val="solid"/>
            <a:miter lim="800000"/>
            <a:headEnd type="none" w="sm" len="sm"/>
            <a:tailEnd type="triangle" w="med" len="med"/>
          </a:ln>
        </p:spPr>
      </p:cxnSp>
      <p:sp>
        <p:nvSpPr>
          <p:cNvPr id="341" name="Google Shape;341;p35"/>
          <p:cNvSpPr/>
          <p:nvPr/>
        </p:nvSpPr>
        <p:spPr>
          <a:xfrm>
            <a:off x="7759770" y="5657671"/>
            <a:ext cx="4432230" cy="92333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Dialogflow resaltó automáticamente las entidades con las que ya estaba familiarizado (entidades del sistema)</a:t>
            </a:r>
            <a:endParaRPr sz="1800">
              <a:solidFill>
                <a:schemeClr val="dk1"/>
              </a:solidFill>
              <a:latin typeface="Calibri"/>
              <a:ea typeface="Calibri"/>
              <a:cs typeface="Calibri"/>
              <a:sym typeface="Calibri"/>
            </a:endParaRPr>
          </a:p>
        </p:txBody>
      </p:sp>
      <p:cxnSp>
        <p:nvCxnSpPr>
          <p:cNvPr id="342" name="Google Shape;342;p35"/>
          <p:cNvCxnSpPr>
            <a:stCxn id="341" idx="1"/>
          </p:cNvCxnSpPr>
          <p:nvPr/>
        </p:nvCxnSpPr>
        <p:spPr>
          <a:xfrm flipH="1">
            <a:off x="4686270" y="6119336"/>
            <a:ext cx="3073500" cy="2628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6"/>
        <p:cNvGrpSpPr/>
        <p:nvPr/>
      </p:nvGrpSpPr>
      <p:grpSpPr>
        <a:xfrm>
          <a:off x="0" y="0"/>
          <a:ext cx="0" cy="0"/>
          <a:chOff x="0" y="0"/>
          <a:chExt cx="0" cy="0"/>
        </a:xfrm>
      </p:grpSpPr>
      <p:pic>
        <p:nvPicPr>
          <p:cNvPr id="347" name="Google Shape;347;p36"/>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348" name="Google Shape;348;p36"/>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a:solidFill>
                  <a:schemeClr val="lt1"/>
                </a:solidFill>
                <a:latin typeface="Calibri"/>
                <a:ea typeface="Calibri"/>
                <a:cs typeface="Calibri"/>
                <a:sym typeface="Calibri"/>
              </a:rPr>
              <a:t>P3: Crear chatbot con Dialogflow: </a:t>
            </a:r>
            <a:r>
              <a:rPr lang="es-ES" sz="2000" b="1">
                <a:solidFill>
                  <a:schemeClr val="lt1"/>
                </a:solidFill>
                <a:latin typeface="Calibri"/>
                <a:ea typeface="Calibri"/>
                <a:cs typeface="Calibri"/>
                <a:sym typeface="Calibri"/>
              </a:rPr>
              <a:t>New intent</a:t>
            </a:r>
            <a:endParaRPr sz="2400" b="1">
              <a:solidFill>
                <a:schemeClr val="lt1"/>
              </a:solidFill>
              <a:latin typeface="Calibri"/>
              <a:ea typeface="Calibri"/>
              <a:cs typeface="Calibri"/>
              <a:sym typeface="Calibri"/>
            </a:endParaRPr>
          </a:p>
        </p:txBody>
      </p:sp>
      <p:pic>
        <p:nvPicPr>
          <p:cNvPr id="349" name="Google Shape;349;p36"/>
          <p:cNvPicPr preferRelativeResize="0"/>
          <p:nvPr/>
        </p:nvPicPr>
        <p:blipFill rotWithShape="1">
          <a:blip r:embed="rId5">
            <a:alphaModFix/>
          </a:blip>
          <a:srcRect/>
          <a:stretch/>
        </p:blipFill>
        <p:spPr>
          <a:xfrm>
            <a:off x="4416879" y="2425132"/>
            <a:ext cx="7775121" cy="4441032"/>
          </a:xfrm>
          <a:prstGeom prst="rect">
            <a:avLst/>
          </a:prstGeom>
          <a:noFill/>
          <a:ln>
            <a:noFill/>
          </a:ln>
        </p:spPr>
      </p:pic>
      <p:sp>
        <p:nvSpPr>
          <p:cNvPr id="350" name="Google Shape;350;p36"/>
          <p:cNvSpPr txBox="1"/>
          <p:nvPr/>
        </p:nvSpPr>
        <p:spPr>
          <a:xfrm>
            <a:off x="1216479" y="2425132"/>
            <a:ext cx="3200400" cy="120032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Parámetros (entidades) requeridos en la intención (fechas, tiempo, cantidades, etc).</a:t>
            </a:r>
            <a:endParaRPr/>
          </a:p>
        </p:txBody>
      </p:sp>
      <p:cxnSp>
        <p:nvCxnSpPr>
          <p:cNvPr id="351" name="Google Shape;351;p36"/>
          <p:cNvCxnSpPr>
            <a:stCxn id="350" idx="2"/>
          </p:cNvCxnSpPr>
          <p:nvPr/>
        </p:nvCxnSpPr>
        <p:spPr>
          <a:xfrm rot="-5400000" flipH="1">
            <a:off x="3478179" y="2963961"/>
            <a:ext cx="481200" cy="1804200"/>
          </a:xfrm>
          <a:prstGeom prst="bentConnector2">
            <a:avLst/>
          </a:prstGeom>
          <a:noFill/>
          <a:ln w="19050" cap="flat" cmpd="sng">
            <a:solidFill>
              <a:schemeClr val="dk1"/>
            </a:solidFill>
            <a:prstDash val="solid"/>
            <a:miter lim="800000"/>
            <a:headEnd type="none" w="sm" len="sm"/>
            <a:tailEnd type="triangle" w="med" len="med"/>
          </a:ln>
        </p:spPr>
      </p:cxnSp>
      <p:sp>
        <p:nvSpPr>
          <p:cNvPr id="352" name="Google Shape;352;p36"/>
          <p:cNvSpPr txBox="1"/>
          <p:nvPr/>
        </p:nvSpPr>
        <p:spPr>
          <a:xfrm>
            <a:off x="1216478" y="4774512"/>
            <a:ext cx="3200400" cy="147732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Una vez el usuario ingrese los parámetros requeridos para la intención , el chatbot generara algunas de las respuestas de forma aleatoria </a:t>
            </a:r>
            <a:endParaRPr/>
          </a:p>
        </p:txBody>
      </p:sp>
      <p:sp>
        <p:nvSpPr>
          <p:cNvPr id="353" name="Google Shape;353;p36"/>
          <p:cNvSpPr txBox="1"/>
          <p:nvPr/>
        </p:nvSpPr>
        <p:spPr>
          <a:xfrm>
            <a:off x="8865086" y="1380784"/>
            <a:ext cx="3200400" cy="92333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Preguntas que hará el chatbot al usuario cuando en la frase no estén los parámetros requeridos</a:t>
            </a:r>
            <a:endParaRPr/>
          </a:p>
        </p:txBody>
      </p:sp>
      <p:cxnSp>
        <p:nvCxnSpPr>
          <p:cNvPr id="354" name="Google Shape;354;p36"/>
          <p:cNvCxnSpPr>
            <a:stCxn id="353" idx="2"/>
          </p:cNvCxnSpPr>
          <p:nvPr/>
        </p:nvCxnSpPr>
        <p:spPr>
          <a:xfrm>
            <a:off x="10465286" y="2304114"/>
            <a:ext cx="48900" cy="1423500"/>
          </a:xfrm>
          <a:prstGeom prst="straightConnector1">
            <a:avLst/>
          </a:prstGeom>
          <a:noFill/>
          <a:ln w="19050" cap="flat" cmpd="sng">
            <a:solidFill>
              <a:schemeClr val="dk1"/>
            </a:solidFill>
            <a:prstDash val="solid"/>
            <a:miter lim="800000"/>
            <a:headEnd type="none" w="sm" len="sm"/>
            <a:tailEnd type="triangle" w="med" len="med"/>
          </a:ln>
        </p:spPr>
      </p:cxnSp>
      <p:cxnSp>
        <p:nvCxnSpPr>
          <p:cNvPr id="355" name="Google Shape;355;p36"/>
          <p:cNvCxnSpPr>
            <a:stCxn id="352" idx="2"/>
          </p:cNvCxnSpPr>
          <p:nvPr/>
        </p:nvCxnSpPr>
        <p:spPr>
          <a:xfrm rot="-5400000" flipH="1">
            <a:off x="3587078" y="5481440"/>
            <a:ext cx="263400" cy="1804200"/>
          </a:xfrm>
          <a:prstGeom prst="bentConnector2">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pic>
        <p:nvPicPr>
          <p:cNvPr id="360" name="Google Shape;360;p37"/>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361" name="Google Shape;361;p37"/>
          <p:cNvSpPr txBox="1"/>
          <p:nvPr/>
        </p:nvSpPr>
        <p:spPr>
          <a:xfrm>
            <a:off x="1510834" y="475862"/>
            <a:ext cx="7585462"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2800" b="1">
                <a:solidFill>
                  <a:schemeClr val="lt1"/>
                </a:solidFill>
                <a:latin typeface="Calibri"/>
                <a:ea typeface="Calibri"/>
                <a:cs typeface="Calibri"/>
                <a:sym typeface="Calibri"/>
              </a:rPr>
              <a:t>P4: Crear chatbot con Dialogflow: </a:t>
            </a:r>
            <a:r>
              <a:rPr lang="es-ES" sz="2000" b="1">
                <a:solidFill>
                  <a:schemeClr val="lt1"/>
                </a:solidFill>
                <a:latin typeface="Calibri"/>
                <a:ea typeface="Calibri"/>
                <a:cs typeface="Calibri"/>
                <a:sym typeface="Calibri"/>
              </a:rPr>
              <a:t>Intent SI/NO </a:t>
            </a:r>
            <a:endParaRPr/>
          </a:p>
        </p:txBody>
      </p:sp>
      <p:sp>
        <p:nvSpPr>
          <p:cNvPr id="362" name="Google Shape;362;p37"/>
          <p:cNvSpPr txBox="1"/>
          <p:nvPr/>
        </p:nvSpPr>
        <p:spPr>
          <a:xfrm>
            <a:off x="1367624" y="1319917"/>
            <a:ext cx="1044801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Crear una nueva intensión y agregarle el contexto y cual seria a intensión que la precede.</a:t>
            </a:r>
            <a:endParaRPr/>
          </a:p>
        </p:txBody>
      </p:sp>
      <p:pic>
        <p:nvPicPr>
          <p:cNvPr id="363" name="Google Shape;363;p37"/>
          <p:cNvPicPr preferRelativeResize="0"/>
          <p:nvPr/>
        </p:nvPicPr>
        <p:blipFill rotWithShape="1">
          <a:blip r:embed="rId5">
            <a:alphaModFix/>
          </a:blip>
          <a:srcRect/>
          <a:stretch/>
        </p:blipFill>
        <p:spPr>
          <a:xfrm>
            <a:off x="5539127" y="1785726"/>
            <a:ext cx="5783250" cy="1922769"/>
          </a:xfrm>
          <a:prstGeom prst="rect">
            <a:avLst/>
          </a:prstGeom>
          <a:noFill/>
          <a:ln w="9525" cap="flat" cmpd="sng">
            <a:solidFill>
              <a:schemeClr val="dk1"/>
            </a:solidFill>
            <a:prstDash val="solid"/>
            <a:round/>
            <a:headEnd type="none" w="sm" len="sm"/>
            <a:tailEnd type="none" w="sm" len="sm"/>
          </a:ln>
        </p:spPr>
      </p:pic>
      <p:cxnSp>
        <p:nvCxnSpPr>
          <p:cNvPr id="364" name="Google Shape;364;p37"/>
          <p:cNvCxnSpPr/>
          <p:nvPr/>
        </p:nvCxnSpPr>
        <p:spPr>
          <a:xfrm>
            <a:off x="4864070" y="2117547"/>
            <a:ext cx="1041666" cy="510669"/>
          </a:xfrm>
          <a:prstGeom prst="straightConnector1">
            <a:avLst/>
          </a:prstGeom>
          <a:noFill/>
          <a:ln w="9525" cap="flat" cmpd="sng">
            <a:solidFill>
              <a:schemeClr val="dk1"/>
            </a:solidFill>
            <a:prstDash val="solid"/>
            <a:miter lim="800000"/>
            <a:headEnd type="none" w="sm" len="sm"/>
            <a:tailEnd type="triangle" w="med" len="med"/>
          </a:ln>
        </p:spPr>
      </p:cxnSp>
      <p:sp>
        <p:nvSpPr>
          <p:cNvPr id="365" name="Google Shape;365;p37"/>
          <p:cNvSpPr txBox="1"/>
          <p:nvPr/>
        </p:nvSpPr>
        <p:spPr>
          <a:xfrm>
            <a:off x="3170442" y="1952546"/>
            <a:ext cx="1693628"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Intensión previa</a:t>
            </a:r>
            <a:endParaRPr/>
          </a:p>
        </p:txBody>
      </p:sp>
      <p:sp>
        <p:nvSpPr>
          <p:cNvPr id="366" name="Google Shape;366;p37"/>
          <p:cNvSpPr txBox="1"/>
          <p:nvPr/>
        </p:nvSpPr>
        <p:spPr>
          <a:xfrm>
            <a:off x="2680350" y="2856514"/>
            <a:ext cx="2036859" cy="369332"/>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Intensión siguiente</a:t>
            </a:r>
            <a:endParaRPr/>
          </a:p>
        </p:txBody>
      </p:sp>
      <p:cxnSp>
        <p:nvCxnSpPr>
          <p:cNvPr id="367" name="Google Shape;367;p37"/>
          <p:cNvCxnSpPr/>
          <p:nvPr/>
        </p:nvCxnSpPr>
        <p:spPr>
          <a:xfrm rot="10800000" flipH="1">
            <a:off x="4717209" y="2973119"/>
            <a:ext cx="968779" cy="121252"/>
          </a:xfrm>
          <a:prstGeom prst="straightConnector1">
            <a:avLst/>
          </a:prstGeom>
          <a:noFill/>
          <a:ln w="9525" cap="flat" cmpd="sng">
            <a:solidFill>
              <a:schemeClr val="dk1"/>
            </a:solidFill>
            <a:prstDash val="solid"/>
            <a:miter lim="800000"/>
            <a:headEnd type="none" w="sm" len="sm"/>
            <a:tailEnd type="triangle" w="med" len="med"/>
          </a:ln>
        </p:spPr>
      </p:cxnSp>
      <p:sp>
        <p:nvSpPr>
          <p:cNvPr id="368" name="Google Shape;368;p37"/>
          <p:cNvSpPr txBox="1"/>
          <p:nvPr/>
        </p:nvSpPr>
        <p:spPr>
          <a:xfrm>
            <a:off x="1510834" y="3795481"/>
            <a:ext cx="10448014" cy="646331"/>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Guardar la intensión y en el listado de intensiones dar clic sobre la opción “</a:t>
            </a:r>
            <a:r>
              <a:rPr lang="es-ES" sz="1800" b="1" i="1">
                <a:solidFill>
                  <a:schemeClr val="dk1"/>
                </a:solidFill>
                <a:latin typeface="Calibri"/>
                <a:ea typeface="Calibri"/>
                <a:cs typeface="Calibri"/>
                <a:sym typeface="Calibri"/>
              </a:rPr>
              <a:t>add-follow-up intent</a:t>
            </a:r>
            <a:r>
              <a:rPr lang="es-ES" sz="1800">
                <a:solidFill>
                  <a:schemeClr val="dk1"/>
                </a:solidFill>
                <a:latin typeface="Calibri"/>
                <a:ea typeface="Calibri"/>
                <a:cs typeface="Calibri"/>
                <a:sym typeface="Calibri"/>
              </a:rPr>
              <a:t>” que se generar al lado derecho al pasar el mouse sobre la intensión</a:t>
            </a:r>
            <a:endParaRPr/>
          </a:p>
        </p:txBody>
      </p:sp>
      <p:pic>
        <p:nvPicPr>
          <p:cNvPr id="369" name="Google Shape;369;p37"/>
          <p:cNvPicPr preferRelativeResize="0"/>
          <p:nvPr/>
        </p:nvPicPr>
        <p:blipFill rotWithShape="1">
          <a:blip r:embed="rId6">
            <a:alphaModFix/>
          </a:blip>
          <a:srcRect/>
          <a:stretch/>
        </p:blipFill>
        <p:spPr>
          <a:xfrm>
            <a:off x="5827224" y="4431868"/>
            <a:ext cx="6364776" cy="2402032"/>
          </a:xfrm>
          <a:prstGeom prst="rect">
            <a:avLst/>
          </a:prstGeom>
          <a:noFill/>
          <a:ln w="9525" cap="flat" cmpd="sng">
            <a:solidFill>
              <a:schemeClr val="dk1"/>
            </a:solidFill>
            <a:prstDash val="solid"/>
            <a:round/>
            <a:headEnd type="none" w="sm" len="sm"/>
            <a:tailEnd type="none" w="sm" len="sm"/>
          </a:ln>
        </p:spPr>
      </p:pic>
      <p:sp>
        <p:nvSpPr>
          <p:cNvPr id="370" name="Google Shape;370;p37"/>
          <p:cNvSpPr txBox="1"/>
          <p:nvPr/>
        </p:nvSpPr>
        <p:spPr>
          <a:xfrm>
            <a:off x="1439186" y="4810539"/>
            <a:ext cx="4099941" cy="175432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Dialogflow le generar un menú emergente con algunas posibles opciones (yes, not, later, cancel, etc)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Recuerde entre más opciones tengan mejor será la experiencia del usuario.</a:t>
            </a:r>
            <a:endParaRPr/>
          </a:p>
        </p:txBody>
      </p:sp>
      <p:cxnSp>
        <p:nvCxnSpPr>
          <p:cNvPr id="371" name="Google Shape;371;p37"/>
          <p:cNvCxnSpPr/>
          <p:nvPr/>
        </p:nvCxnSpPr>
        <p:spPr>
          <a:xfrm>
            <a:off x="4717209" y="5814727"/>
            <a:ext cx="4379087" cy="103807"/>
          </a:xfrm>
          <a:prstGeom prst="straightConnector1">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8"/>
        <p:cNvGrpSpPr/>
        <p:nvPr/>
      </p:nvGrpSpPr>
      <p:grpSpPr>
        <a:xfrm>
          <a:off x="0" y="0"/>
          <a:ext cx="0" cy="0"/>
          <a:chOff x="0" y="0"/>
          <a:chExt cx="0" cy="0"/>
        </a:xfrm>
      </p:grpSpPr>
      <p:sp>
        <p:nvSpPr>
          <p:cNvPr id="2" name="CuadroTexto 1">
            <a:extLst>
              <a:ext uri="{FF2B5EF4-FFF2-40B4-BE49-F238E27FC236}">
                <a16:creationId xmlns:a16="http://schemas.microsoft.com/office/drawing/2014/main" id="{31EDDB70-10FE-46B4-8FF8-CEF64F6E503E}"/>
              </a:ext>
            </a:extLst>
          </p:cNvPr>
          <p:cNvSpPr txBox="1"/>
          <p:nvPr/>
        </p:nvSpPr>
        <p:spPr>
          <a:xfrm flipH="1">
            <a:off x="2010997" y="928048"/>
            <a:ext cx="8511427" cy="5016758"/>
          </a:xfrm>
          <a:prstGeom prst="rect">
            <a:avLst/>
          </a:prstGeom>
          <a:noFill/>
        </p:spPr>
        <p:txBody>
          <a:bodyPr wrap="square" rtlCol="0">
            <a:spAutoFit/>
          </a:bodyPr>
          <a:lstStyle/>
          <a:p>
            <a:r>
              <a:rPr lang="es-CO" sz="4000" dirty="0"/>
              <a:t>Integraciones de Dialogflow</a:t>
            </a:r>
          </a:p>
          <a:p>
            <a:endParaRPr lang="es-CO" sz="4000" dirty="0"/>
          </a:p>
          <a:p>
            <a:pPr marL="571500" indent="-571500">
              <a:buFont typeface="Arial" panose="020B0604020202020204" pitchFamily="34" charset="0"/>
              <a:buChar char="•"/>
            </a:pPr>
            <a:r>
              <a:rPr lang="es-CO" sz="4000" b="1" u="sng" dirty="0"/>
              <a:t>Web</a:t>
            </a:r>
          </a:p>
          <a:p>
            <a:pPr marL="571500" indent="-571500">
              <a:buFont typeface="Arial" panose="020B0604020202020204" pitchFamily="34" charset="0"/>
              <a:buChar char="•"/>
            </a:pPr>
            <a:r>
              <a:rPr lang="es-CO" sz="4000" b="1" u="sng" dirty="0"/>
              <a:t>WhatsApp</a:t>
            </a:r>
          </a:p>
          <a:p>
            <a:pPr marL="571500" indent="-571500">
              <a:buFont typeface="Arial" panose="020B0604020202020204" pitchFamily="34" charset="0"/>
              <a:buChar char="•"/>
            </a:pPr>
            <a:r>
              <a:rPr lang="es-CO" sz="4000" b="1" u="sng" dirty="0"/>
              <a:t>Facebook</a:t>
            </a:r>
          </a:p>
          <a:p>
            <a:pPr marL="571500" indent="-571500">
              <a:buFont typeface="Arial" panose="020B0604020202020204" pitchFamily="34" charset="0"/>
              <a:buChar char="•"/>
            </a:pPr>
            <a:r>
              <a:rPr lang="es-CO" sz="4000" dirty="0">
                <a:solidFill>
                  <a:schemeClr val="bg1">
                    <a:lumMod val="65000"/>
                  </a:schemeClr>
                </a:solidFill>
              </a:rPr>
              <a:t>Hangouts</a:t>
            </a:r>
          </a:p>
          <a:p>
            <a:pPr marL="571500" indent="-571500">
              <a:buFont typeface="Arial" panose="020B0604020202020204" pitchFamily="34" charset="0"/>
              <a:buChar char="•"/>
            </a:pPr>
            <a:r>
              <a:rPr lang="es-CO" sz="4000" dirty="0">
                <a:solidFill>
                  <a:schemeClr val="bg1">
                    <a:lumMod val="65000"/>
                  </a:schemeClr>
                </a:solidFill>
              </a:rPr>
              <a:t>Skype</a:t>
            </a:r>
          </a:p>
          <a:p>
            <a:pPr marL="571500" indent="-571500">
              <a:buFont typeface="Arial" panose="020B0604020202020204" pitchFamily="34" charset="0"/>
              <a:buChar char="•"/>
            </a:pPr>
            <a:r>
              <a:rPr lang="es-CO" sz="4000" dirty="0">
                <a:solidFill>
                  <a:schemeClr val="bg1">
                    <a:lumMod val="65000"/>
                  </a:schemeClr>
                </a:solidFill>
              </a:rPr>
              <a:t>Alexa</a:t>
            </a:r>
          </a:p>
        </p:txBody>
      </p:sp>
    </p:spTree>
    <p:extLst>
      <p:ext uri="{BB962C8B-B14F-4D97-AF65-F5344CB8AC3E}">
        <p14:creationId xmlns:p14="http://schemas.microsoft.com/office/powerpoint/2010/main" val="20334691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7"/>
          <p:cNvSpPr txBox="1"/>
          <p:nvPr/>
        </p:nvSpPr>
        <p:spPr>
          <a:xfrm>
            <a:off x="1491367" y="557749"/>
            <a:ext cx="6848669" cy="400069"/>
          </a:xfrm>
          <a:prstGeom prst="rect">
            <a:avLst/>
          </a:prstGeom>
          <a:noFill/>
          <a:ln>
            <a:noFill/>
          </a:ln>
        </p:spPr>
        <p:txBody>
          <a:bodyPr spcFirstLastPara="1" wrap="square" lIns="91425" tIns="45700" rIns="91425" bIns="45700" anchor="t" anchorCtr="0">
            <a:spAutoFit/>
          </a:bodyPr>
          <a:lstStyle/>
          <a:p>
            <a:pPr lvl="0"/>
            <a:r>
              <a:rPr lang="es-ES" sz="2000" b="1" dirty="0">
                <a:solidFill>
                  <a:srgbClr val="0D5274"/>
                </a:solidFill>
                <a:latin typeface="Calibri"/>
                <a:ea typeface="Calibri"/>
                <a:cs typeface="Calibri"/>
                <a:sym typeface="Calibri"/>
              </a:rPr>
              <a:t>P5: Crear chatbot con Dialogflow: integración con WhatsApp</a:t>
            </a:r>
          </a:p>
        </p:txBody>
      </p:sp>
      <p:pic>
        <p:nvPicPr>
          <p:cNvPr id="4" name="Google Shape;376;p38">
            <a:extLst>
              <a:ext uri="{FF2B5EF4-FFF2-40B4-BE49-F238E27FC236}">
                <a16:creationId xmlns:a16="http://schemas.microsoft.com/office/drawing/2014/main" id="{B64A62B1-2857-437C-B95C-CEF6E27FDB43}"/>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5" name="Google Shape;378;p38">
            <a:extLst>
              <a:ext uri="{FF2B5EF4-FFF2-40B4-BE49-F238E27FC236}">
                <a16:creationId xmlns:a16="http://schemas.microsoft.com/office/drawing/2014/main" id="{46B8E2FF-B967-49C8-A4A2-EDF8AA1BB891}"/>
              </a:ext>
            </a:extLst>
          </p:cNvPr>
          <p:cNvPicPr preferRelativeResize="0"/>
          <p:nvPr/>
        </p:nvPicPr>
        <p:blipFill rotWithShape="1">
          <a:blip r:embed="rId5">
            <a:alphaModFix/>
          </a:blip>
          <a:srcRect/>
          <a:stretch/>
        </p:blipFill>
        <p:spPr>
          <a:xfrm>
            <a:off x="4381168" y="2123230"/>
            <a:ext cx="7810831" cy="4734770"/>
          </a:xfrm>
          <a:prstGeom prst="rect">
            <a:avLst/>
          </a:prstGeom>
          <a:noFill/>
          <a:ln w="9525" cap="flat" cmpd="sng">
            <a:solidFill>
              <a:schemeClr val="dk1"/>
            </a:solidFill>
            <a:prstDash val="solid"/>
            <a:round/>
            <a:headEnd type="none" w="sm" len="sm"/>
            <a:tailEnd type="none" w="sm" len="sm"/>
          </a:ln>
        </p:spPr>
      </p:pic>
      <p:sp>
        <p:nvSpPr>
          <p:cNvPr id="6" name="Google Shape;379;p38">
            <a:extLst>
              <a:ext uri="{FF2B5EF4-FFF2-40B4-BE49-F238E27FC236}">
                <a16:creationId xmlns:a16="http://schemas.microsoft.com/office/drawing/2014/main" id="{E07DF556-D35D-472D-BD3B-8585D2386B3A}"/>
              </a:ext>
            </a:extLst>
          </p:cNvPr>
          <p:cNvSpPr txBox="1"/>
          <p:nvPr/>
        </p:nvSpPr>
        <p:spPr>
          <a:xfrm>
            <a:off x="1248354" y="1177001"/>
            <a:ext cx="3132813"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En la parte derecha del menú ingresar a “Integrations” y habilitar la opción “</a:t>
            </a:r>
            <a:r>
              <a:rPr lang="es-ES" sz="1800" b="1">
                <a:solidFill>
                  <a:schemeClr val="dk1"/>
                </a:solidFill>
                <a:latin typeface="Calibri"/>
                <a:ea typeface="Calibri"/>
                <a:cs typeface="Calibri"/>
                <a:sym typeface="Calibri"/>
              </a:rPr>
              <a:t>Twilio (text messaging)</a:t>
            </a:r>
            <a:r>
              <a:rPr lang="es-ES" sz="1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b="1">
                <a:solidFill>
                  <a:schemeClr val="dk1"/>
                </a:solidFill>
                <a:latin typeface="Calibri"/>
                <a:ea typeface="Calibri"/>
                <a:cs typeface="Calibri"/>
                <a:sym typeface="Calibri"/>
              </a:rPr>
              <a:t>Twilio </a:t>
            </a:r>
            <a:r>
              <a:rPr lang="es-ES" sz="1800">
                <a:solidFill>
                  <a:schemeClr val="dk1"/>
                </a:solidFill>
                <a:latin typeface="Calibri"/>
                <a:ea typeface="Calibri"/>
                <a:cs typeface="Calibri"/>
                <a:sym typeface="Calibri"/>
              </a:rPr>
              <a:t>será el puente entre Dialogflow y whatsapp.</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i="1">
                <a:solidFill>
                  <a:schemeClr val="dk1"/>
                </a:solidFill>
                <a:latin typeface="Calibri"/>
                <a:ea typeface="Calibri"/>
                <a:cs typeface="Calibri"/>
                <a:sym typeface="Calibri"/>
              </a:rPr>
              <a:t>Esta opción parece que solo estará disponible hasta abril del 2020 por desacuerdos entre Google y Twilio.</a:t>
            </a:r>
            <a:endParaRPr/>
          </a:p>
          <a:p>
            <a:pPr marL="0" marR="0" lvl="0" indent="0" algn="l" rtl="0">
              <a:spcBef>
                <a:spcPts val="0"/>
              </a:spcBef>
              <a:spcAft>
                <a:spcPts val="0"/>
              </a:spcAft>
              <a:buNone/>
            </a:pPr>
            <a:endParaRPr sz="1800" i="1">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Una vez habilitado ingresamos al bot y damos clic en “more information” y Dialogflow nos mostrara como realizar la integración.</a:t>
            </a:r>
            <a:endParaRPr/>
          </a:p>
        </p:txBody>
      </p:sp>
      <p:sp>
        <p:nvSpPr>
          <p:cNvPr id="7" name="Google Shape;380;p38">
            <a:extLst>
              <a:ext uri="{FF2B5EF4-FFF2-40B4-BE49-F238E27FC236}">
                <a16:creationId xmlns:a16="http://schemas.microsoft.com/office/drawing/2014/main" id="{7E65E5BE-0333-4CBB-8BE8-987E817FC3F8}"/>
              </a:ext>
            </a:extLst>
          </p:cNvPr>
          <p:cNvSpPr/>
          <p:nvPr/>
        </p:nvSpPr>
        <p:spPr>
          <a:xfrm>
            <a:off x="10514295" y="4301656"/>
            <a:ext cx="1598895" cy="1685676"/>
          </a:xfrm>
          <a:prstGeom prst="ellipse">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 name="Google Shape;381;p38">
            <a:extLst>
              <a:ext uri="{FF2B5EF4-FFF2-40B4-BE49-F238E27FC236}">
                <a16:creationId xmlns:a16="http://schemas.microsoft.com/office/drawing/2014/main" id="{2605C9AE-9C20-4305-809F-48D8042D90EA}"/>
              </a:ext>
            </a:extLst>
          </p:cNvPr>
          <p:cNvCxnSpPr/>
          <p:nvPr/>
        </p:nvCxnSpPr>
        <p:spPr>
          <a:xfrm>
            <a:off x="10435485" y="3029447"/>
            <a:ext cx="624779" cy="1272209"/>
          </a:xfrm>
          <a:prstGeom prst="straightConnector1">
            <a:avLst/>
          </a:prstGeom>
          <a:noFill/>
          <a:ln w="9525"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3833650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4"/>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rgbClr val="FFC000"/>
                </a:solidFill>
                <a:latin typeface="Calibri"/>
                <a:ea typeface="Calibri"/>
                <a:cs typeface="Calibri"/>
                <a:sym typeface="Calibri"/>
              </a:rPr>
              <a:t>¿Que es Deep learning?</a:t>
            </a:r>
            <a:endParaRPr/>
          </a:p>
        </p:txBody>
      </p:sp>
      <p:pic>
        <p:nvPicPr>
          <p:cNvPr id="100" name="Google Shape;100;p4" descr="https://miro.medium.com/max/800/1*kpkjKsFfePR7VKezQ2e7Eg.png"/>
          <p:cNvPicPr preferRelativeResize="0"/>
          <p:nvPr/>
        </p:nvPicPr>
        <p:blipFill rotWithShape="1">
          <a:blip r:embed="rId4">
            <a:alphaModFix/>
          </a:blip>
          <a:srcRect b="59640"/>
          <a:stretch/>
        </p:blipFill>
        <p:spPr>
          <a:xfrm>
            <a:off x="1388076" y="1334530"/>
            <a:ext cx="5161006" cy="5207502"/>
          </a:xfrm>
          <a:prstGeom prst="rect">
            <a:avLst/>
          </a:prstGeom>
          <a:noFill/>
          <a:ln>
            <a:noFill/>
          </a:ln>
        </p:spPr>
      </p:pic>
      <p:pic>
        <p:nvPicPr>
          <p:cNvPr id="101" name="Google Shape;101;p4" descr="https://miro.medium.com/max/800/1*kpkjKsFfePR7VKezQ2e7Eg.png"/>
          <p:cNvPicPr preferRelativeResize="0"/>
          <p:nvPr/>
        </p:nvPicPr>
        <p:blipFill rotWithShape="1">
          <a:blip r:embed="rId4">
            <a:alphaModFix/>
          </a:blip>
          <a:srcRect l="8267" t="39820" b="4666"/>
          <a:stretch/>
        </p:blipFill>
        <p:spPr>
          <a:xfrm>
            <a:off x="8462866" y="1171444"/>
            <a:ext cx="3657600" cy="5533674"/>
          </a:xfrm>
          <a:prstGeom prst="rect">
            <a:avLst/>
          </a:prstGeom>
          <a:noFill/>
          <a:ln>
            <a:noFill/>
          </a:ln>
        </p:spPr>
      </p:pic>
      <p:cxnSp>
        <p:nvCxnSpPr>
          <p:cNvPr id="102" name="Google Shape;102;p4"/>
          <p:cNvCxnSpPr/>
          <p:nvPr/>
        </p:nvCxnSpPr>
        <p:spPr>
          <a:xfrm rot="10800000" flipH="1">
            <a:off x="4633784" y="1532238"/>
            <a:ext cx="4114800" cy="2162432"/>
          </a:xfrm>
          <a:prstGeom prst="straightConnector1">
            <a:avLst/>
          </a:prstGeom>
          <a:noFill/>
          <a:ln w="19050" cap="flat" cmpd="sng">
            <a:solidFill>
              <a:schemeClr val="dk1"/>
            </a:solidFill>
            <a:prstDash val="solid"/>
            <a:miter lim="800000"/>
            <a:headEnd type="none" w="sm" len="sm"/>
            <a:tailEnd type="triangle" w="med" len="med"/>
          </a:ln>
        </p:spPr>
      </p:cxnSp>
      <p:cxnSp>
        <p:nvCxnSpPr>
          <p:cNvPr id="103" name="Google Shape;103;p4"/>
          <p:cNvCxnSpPr/>
          <p:nvPr/>
        </p:nvCxnSpPr>
        <p:spPr>
          <a:xfrm rot="10800000" flipH="1">
            <a:off x="4633784" y="3429000"/>
            <a:ext cx="5857102" cy="1044146"/>
          </a:xfrm>
          <a:prstGeom prst="straightConnector1">
            <a:avLst/>
          </a:prstGeom>
          <a:noFill/>
          <a:ln w="19050" cap="flat" cmpd="sng">
            <a:solidFill>
              <a:schemeClr val="dk1"/>
            </a:solidFill>
            <a:prstDash val="solid"/>
            <a:miter lim="800000"/>
            <a:headEnd type="none" w="sm" len="sm"/>
            <a:tailEnd type="triangle" w="med" len="med"/>
          </a:ln>
        </p:spPr>
      </p:cxnSp>
      <p:cxnSp>
        <p:nvCxnSpPr>
          <p:cNvPr id="104" name="Google Shape;104;p4"/>
          <p:cNvCxnSpPr/>
          <p:nvPr/>
        </p:nvCxnSpPr>
        <p:spPr>
          <a:xfrm rot="10800000" flipH="1">
            <a:off x="4386649" y="4473146"/>
            <a:ext cx="4250724" cy="852616"/>
          </a:xfrm>
          <a:prstGeom prst="straightConnector1">
            <a:avLst/>
          </a:prstGeom>
          <a:noFill/>
          <a:ln w="19050" cap="flat" cmpd="sng">
            <a:solidFill>
              <a:schemeClr val="dk1"/>
            </a:solidFill>
            <a:prstDash val="solid"/>
            <a:miter lim="800000"/>
            <a:headEnd type="none" w="sm" len="sm"/>
            <a:tailEnd type="triangl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7"/>
          <p:cNvSpPr txBox="1"/>
          <p:nvPr/>
        </p:nvSpPr>
        <p:spPr>
          <a:xfrm>
            <a:off x="1491367" y="557749"/>
            <a:ext cx="6848669" cy="400069"/>
          </a:xfrm>
          <a:prstGeom prst="rect">
            <a:avLst/>
          </a:prstGeom>
          <a:noFill/>
          <a:ln>
            <a:noFill/>
          </a:ln>
        </p:spPr>
        <p:txBody>
          <a:bodyPr spcFirstLastPara="1" wrap="square" lIns="91425" tIns="45700" rIns="91425" bIns="45700" anchor="t" anchorCtr="0">
            <a:spAutoFit/>
          </a:bodyPr>
          <a:lstStyle/>
          <a:p>
            <a:pPr lvl="0"/>
            <a:r>
              <a:rPr lang="es-ES" sz="2000" b="1" dirty="0">
                <a:solidFill>
                  <a:srgbClr val="0D5274"/>
                </a:solidFill>
                <a:latin typeface="Calibri"/>
                <a:ea typeface="Calibri"/>
                <a:cs typeface="Calibri"/>
                <a:sym typeface="Calibri"/>
              </a:rPr>
              <a:t>P5: Crear chatbot con Dialogflow: integración con WhatsApp</a:t>
            </a:r>
          </a:p>
        </p:txBody>
      </p:sp>
      <p:sp>
        <p:nvSpPr>
          <p:cNvPr id="3" name="Google Shape;388;p39">
            <a:extLst>
              <a:ext uri="{FF2B5EF4-FFF2-40B4-BE49-F238E27FC236}">
                <a16:creationId xmlns:a16="http://schemas.microsoft.com/office/drawing/2014/main" id="{DB6CEDF1-8F82-4C98-830B-BD33D285B439}"/>
              </a:ext>
            </a:extLst>
          </p:cNvPr>
          <p:cNvSpPr/>
          <p:nvPr/>
        </p:nvSpPr>
        <p:spPr>
          <a:xfrm>
            <a:off x="1435479" y="1320118"/>
            <a:ext cx="1075652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Ingresar a la url: </a:t>
            </a:r>
            <a:r>
              <a:rPr lang="es-ES" sz="1800" u="sng">
                <a:solidFill>
                  <a:schemeClr val="dk1"/>
                </a:solidFill>
                <a:latin typeface="Calibri"/>
                <a:ea typeface="Calibri"/>
                <a:cs typeface="Calibri"/>
                <a:sym typeface="Calibri"/>
                <a:hlinkClick r:id="rId4"/>
              </a:rPr>
              <a:t>https://www.twilio.com/</a:t>
            </a:r>
            <a:r>
              <a:rPr lang="es-ES" sz="1800">
                <a:solidFill>
                  <a:schemeClr val="dk1"/>
                </a:solidFill>
                <a:latin typeface="Calibri"/>
                <a:ea typeface="Calibri"/>
                <a:cs typeface="Calibri"/>
                <a:sym typeface="Calibri"/>
              </a:rPr>
              <a:t> y crear una cuenta (preferiblemente usando la cuenta de correo de Gmail).</a:t>
            </a:r>
            <a:endParaRPr/>
          </a:p>
        </p:txBody>
      </p:sp>
      <p:pic>
        <p:nvPicPr>
          <p:cNvPr id="4" name="Google Shape;389;p39">
            <a:extLst>
              <a:ext uri="{FF2B5EF4-FFF2-40B4-BE49-F238E27FC236}">
                <a16:creationId xmlns:a16="http://schemas.microsoft.com/office/drawing/2014/main" id="{B60E1E23-0702-4700-A528-C4E9F3FEA10F}"/>
              </a:ext>
            </a:extLst>
          </p:cNvPr>
          <p:cNvPicPr preferRelativeResize="0"/>
          <p:nvPr/>
        </p:nvPicPr>
        <p:blipFill rotWithShape="1">
          <a:blip r:embed="rId5">
            <a:alphaModFix/>
          </a:blip>
          <a:srcRect r="32456"/>
          <a:stretch/>
        </p:blipFill>
        <p:spPr>
          <a:xfrm>
            <a:off x="5199175" y="1717482"/>
            <a:ext cx="7117401" cy="5140518"/>
          </a:xfrm>
          <a:prstGeom prst="rect">
            <a:avLst/>
          </a:prstGeom>
          <a:noFill/>
          <a:ln>
            <a:noFill/>
          </a:ln>
        </p:spPr>
      </p:pic>
      <p:sp>
        <p:nvSpPr>
          <p:cNvPr id="5" name="Google Shape;390;p39">
            <a:extLst>
              <a:ext uri="{FF2B5EF4-FFF2-40B4-BE49-F238E27FC236}">
                <a16:creationId xmlns:a16="http://schemas.microsoft.com/office/drawing/2014/main" id="{0E01309E-9374-438B-99A4-066862D1DB4E}"/>
              </a:ext>
            </a:extLst>
          </p:cNvPr>
          <p:cNvSpPr txBox="1"/>
          <p:nvPr/>
        </p:nvSpPr>
        <p:spPr>
          <a:xfrm>
            <a:off x="1272208" y="4309651"/>
            <a:ext cx="3729161" cy="646331"/>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Copiamos y lo pegamos en el bot de twilio en dialogflow</a:t>
            </a:r>
            <a:endParaRPr sz="1800">
              <a:solidFill>
                <a:schemeClr val="dk1"/>
              </a:solidFill>
              <a:latin typeface="Calibri"/>
              <a:ea typeface="Calibri"/>
              <a:cs typeface="Calibri"/>
              <a:sym typeface="Calibri"/>
            </a:endParaRPr>
          </a:p>
        </p:txBody>
      </p:sp>
      <p:sp>
        <p:nvSpPr>
          <p:cNvPr id="6" name="Google Shape;391;p39">
            <a:extLst>
              <a:ext uri="{FF2B5EF4-FFF2-40B4-BE49-F238E27FC236}">
                <a16:creationId xmlns:a16="http://schemas.microsoft.com/office/drawing/2014/main" id="{F0AA4FD9-A3C8-4183-B501-BACFE31CE209}"/>
              </a:ext>
            </a:extLst>
          </p:cNvPr>
          <p:cNvSpPr/>
          <p:nvPr/>
        </p:nvSpPr>
        <p:spPr>
          <a:xfrm>
            <a:off x="6813740" y="4287741"/>
            <a:ext cx="2306410" cy="36377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392;p39">
            <a:extLst>
              <a:ext uri="{FF2B5EF4-FFF2-40B4-BE49-F238E27FC236}">
                <a16:creationId xmlns:a16="http://schemas.microsoft.com/office/drawing/2014/main" id="{996FFA26-9366-4707-859B-A95DC93EB62A}"/>
              </a:ext>
            </a:extLst>
          </p:cNvPr>
          <p:cNvSpPr/>
          <p:nvPr/>
        </p:nvSpPr>
        <p:spPr>
          <a:xfrm>
            <a:off x="6813740" y="4774096"/>
            <a:ext cx="2306410" cy="363772"/>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8" name="Google Shape;393;p39">
            <a:extLst>
              <a:ext uri="{FF2B5EF4-FFF2-40B4-BE49-F238E27FC236}">
                <a16:creationId xmlns:a16="http://schemas.microsoft.com/office/drawing/2014/main" id="{0F5AC15B-02B1-4151-A735-7E22BBFB6279}"/>
              </a:ext>
            </a:extLst>
          </p:cNvPr>
          <p:cNvCxnSpPr>
            <a:stCxn id="5" idx="3"/>
          </p:cNvCxnSpPr>
          <p:nvPr/>
        </p:nvCxnSpPr>
        <p:spPr>
          <a:xfrm rot="10800000" flipH="1">
            <a:off x="5001369" y="4469617"/>
            <a:ext cx="1812300" cy="163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9" name="Google Shape;394;p39">
            <a:extLst>
              <a:ext uri="{FF2B5EF4-FFF2-40B4-BE49-F238E27FC236}">
                <a16:creationId xmlns:a16="http://schemas.microsoft.com/office/drawing/2014/main" id="{171FAF56-4BC4-4F65-90F5-0CA1FD040765}"/>
              </a:ext>
            </a:extLst>
          </p:cNvPr>
          <p:cNvCxnSpPr>
            <a:stCxn id="5" idx="3"/>
          </p:cNvCxnSpPr>
          <p:nvPr/>
        </p:nvCxnSpPr>
        <p:spPr>
          <a:xfrm>
            <a:off x="5001369" y="4632817"/>
            <a:ext cx="1812300" cy="303000"/>
          </a:xfrm>
          <a:prstGeom prst="straightConnector1">
            <a:avLst/>
          </a:prstGeom>
          <a:noFill/>
          <a:ln w="9525" cap="flat" cmpd="sng">
            <a:solidFill>
              <a:schemeClr val="accent1"/>
            </a:solidFill>
            <a:prstDash val="solid"/>
            <a:miter lim="800000"/>
            <a:headEnd type="none" w="sm" len="sm"/>
            <a:tailEnd type="triangle" w="med" len="med"/>
          </a:ln>
        </p:spPr>
      </p:cxnSp>
      <p:pic>
        <p:nvPicPr>
          <p:cNvPr id="10" name="Google Shape;386;p39">
            <a:extLst>
              <a:ext uri="{FF2B5EF4-FFF2-40B4-BE49-F238E27FC236}">
                <a16:creationId xmlns:a16="http://schemas.microsoft.com/office/drawing/2014/main" id="{DF646CA8-02C5-4FFD-B566-50CD7B31711D}"/>
              </a:ext>
            </a:extLst>
          </p:cNvPr>
          <p:cNvPicPr preferRelativeResize="0"/>
          <p:nvPr/>
        </p:nvPicPr>
        <p:blipFill rotWithShape="1">
          <a:blip r:embed="rId6">
            <a:alphaModFix/>
          </a:blip>
          <a:srcRect/>
          <a:stretch/>
        </p:blipFill>
        <p:spPr>
          <a:xfrm>
            <a:off x="8915400" y="89087"/>
            <a:ext cx="3197790" cy="1040337"/>
          </a:xfrm>
          <a:prstGeom prst="rect">
            <a:avLst/>
          </a:prstGeom>
          <a:noFill/>
          <a:ln>
            <a:noFill/>
          </a:ln>
        </p:spPr>
      </p:pic>
    </p:spTree>
    <p:extLst>
      <p:ext uri="{BB962C8B-B14F-4D97-AF65-F5344CB8AC3E}">
        <p14:creationId xmlns:p14="http://schemas.microsoft.com/office/powerpoint/2010/main" val="4272856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7"/>
          <p:cNvSpPr txBox="1"/>
          <p:nvPr/>
        </p:nvSpPr>
        <p:spPr>
          <a:xfrm>
            <a:off x="1491367" y="557749"/>
            <a:ext cx="6848669" cy="400069"/>
          </a:xfrm>
          <a:prstGeom prst="rect">
            <a:avLst/>
          </a:prstGeom>
          <a:noFill/>
          <a:ln>
            <a:noFill/>
          </a:ln>
        </p:spPr>
        <p:txBody>
          <a:bodyPr spcFirstLastPara="1" wrap="square" lIns="91425" tIns="45700" rIns="91425" bIns="45700" anchor="t" anchorCtr="0">
            <a:spAutoFit/>
          </a:bodyPr>
          <a:lstStyle/>
          <a:p>
            <a:pPr lvl="0"/>
            <a:r>
              <a:rPr lang="es-ES" sz="2000" b="1" dirty="0">
                <a:solidFill>
                  <a:srgbClr val="0D5274"/>
                </a:solidFill>
                <a:latin typeface="Calibri"/>
                <a:ea typeface="Calibri"/>
                <a:cs typeface="Calibri"/>
                <a:sym typeface="Calibri"/>
              </a:rPr>
              <a:t>P5: Crear chatbot con Dialogflow: integración con WhatsApp</a:t>
            </a:r>
          </a:p>
        </p:txBody>
      </p:sp>
      <p:pic>
        <p:nvPicPr>
          <p:cNvPr id="3" name="Google Shape;386;p39">
            <a:extLst>
              <a:ext uri="{FF2B5EF4-FFF2-40B4-BE49-F238E27FC236}">
                <a16:creationId xmlns:a16="http://schemas.microsoft.com/office/drawing/2014/main" id="{8FD36F16-9132-494F-9820-F72F71D26EB1}"/>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4" name="Google Shape;401;p40">
            <a:extLst>
              <a:ext uri="{FF2B5EF4-FFF2-40B4-BE49-F238E27FC236}">
                <a16:creationId xmlns:a16="http://schemas.microsoft.com/office/drawing/2014/main" id="{64AEB0BE-56F7-4E15-9A1A-386B2A8E2DCE}"/>
              </a:ext>
            </a:extLst>
          </p:cNvPr>
          <p:cNvSpPr txBox="1"/>
          <p:nvPr/>
        </p:nvSpPr>
        <p:spPr>
          <a:xfrm>
            <a:off x="1240403" y="1403559"/>
            <a:ext cx="3729161" cy="2585323"/>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Entrar a menú de opciones y seleccionar “Programmable SMS” y luego whatsapp beta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s-ES" sz="1800">
                <a:solidFill>
                  <a:schemeClr val="dk1"/>
                </a:solidFill>
                <a:latin typeface="Calibri"/>
                <a:ea typeface="Calibri"/>
                <a:cs typeface="Calibri"/>
                <a:sym typeface="Calibri"/>
              </a:rPr>
              <a:t>Luego ingresar a SandBox, en esta ventana necesitaremos tomar el número de teléfono (EEUU) previa configuración.</a:t>
            </a:r>
            <a:endParaRPr/>
          </a:p>
        </p:txBody>
      </p:sp>
      <p:pic>
        <p:nvPicPr>
          <p:cNvPr id="5" name="Google Shape;402;p40">
            <a:extLst>
              <a:ext uri="{FF2B5EF4-FFF2-40B4-BE49-F238E27FC236}">
                <a16:creationId xmlns:a16="http://schemas.microsoft.com/office/drawing/2014/main" id="{EA4A696C-CB80-4FCF-89C3-F05A25443E32}"/>
              </a:ext>
            </a:extLst>
          </p:cNvPr>
          <p:cNvPicPr preferRelativeResize="0"/>
          <p:nvPr/>
        </p:nvPicPr>
        <p:blipFill rotWithShape="1">
          <a:blip r:embed="rId5">
            <a:alphaModFix/>
          </a:blip>
          <a:srcRect/>
          <a:stretch/>
        </p:blipFill>
        <p:spPr>
          <a:xfrm>
            <a:off x="5777409" y="1204776"/>
            <a:ext cx="1445029" cy="1624059"/>
          </a:xfrm>
          <a:prstGeom prst="rect">
            <a:avLst/>
          </a:prstGeom>
          <a:noFill/>
          <a:ln>
            <a:noFill/>
          </a:ln>
        </p:spPr>
      </p:pic>
      <p:cxnSp>
        <p:nvCxnSpPr>
          <p:cNvPr id="6" name="Google Shape;403;p40">
            <a:extLst>
              <a:ext uri="{FF2B5EF4-FFF2-40B4-BE49-F238E27FC236}">
                <a16:creationId xmlns:a16="http://schemas.microsoft.com/office/drawing/2014/main" id="{1767FE6E-4C45-43BE-9D59-239781CFB3A0}"/>
              </a:ext>
            </a:extLst>
          </p:cNvPr>
          <p:cNvCxnSpPr>
            <a:stCxn id="4" idx="3"/>
          </p:cNvCxnSpPr>
          <p:nvPr/>
        </p:nvCxnSpPr>
        <p:spPr>
          <a:xfrm rot="10800000" flipH="1">
            <a:off x="4969564" y="1987920"/>
            <a:ext cx="978000" cy="708300"/>
          </a:xfrm>
          <a:prstGeom prst="straightConnector1">
            <a:avLst/>
          </a:prstGeom>
          <a:noFill/>
          <a:ln w="12700" cap="flat" cmpd="sng">
            <a:solidFill>
              <a:schemeClr val="dk1"/>
            </a:solidFill>
            <a:prstDash val="solid"/>
            <a:miter lim="800000"/>
            <a:headEnd type="none" w="sm" len="sm"/>
            <a:tailEnd type="triangle" w="med" len="med"/>
          </a:ln>
        </p:spPr>
      </p:cxnSp>
      <p:pic>
        <p:nvPicPr>
          <p:cNvPr id="7" name="Google Shape;404;p40">
            <a:extLst>
              <a:ext uri="{FF2B5EF4-FFF2-40B4-BE49-F238E27FC236}">
                <a16:creationId xmlns:a16="http://schemas.microsoft.com/office/drawing/2014/main" id="{81DCACA0-0AD5-483F-A976-454FA63162A4}"/>
              </a:ext>
            </a:extLst>
          </p:cNvPr>
          <p:cNvPicPr preferRelativeResize="0"/>
          <p:nvPr/>
        </p:nvPicPr>
        <p:blipFill rotWithShape="1">
          <a:blip r:embed="rId6">
            <a:alphaModFix/>
          </a:blip>
          <a:srcRect r="28541"/>
          <a:stretch/>
        </p:blipFill>
        <p:spPr>
          <a:xfrm>
            <a:off x="5327419" y="3723832"/>
            <a:ext cx="6930686" cy="3134168"/>
          </a:xfrm>
          <a:prstGeom prst="rect">
            <a:avLst/>
          </a:prstGeom>
          <a:noFill/>
          <a:ln>
            <a:noFill/>
          </a:ln>
        </p:spPr>
      </p:pic>
      <p:cxnSp>
        <p:nvCxnSpPr>
          <p:cNvPr id="8" name="Google Shape;405;p40">
            <a:extLst>
              <a:ext uri="{FF2B5EF4-FFF2-40B4-BE49-F238E27FC236}">
                <a16:creationId xmlns:a16="http://schemas.microsoft.com/office/drawing/2014/main" id="{D4743197-77DF-4E74-9A18-45109EFE102C}"/>
              </a:ext>
            </a:extLst>
          </p:cNvPr>
          <p:cNvCxnSpPr>
            <a:stCxn id="5" idx="2"/>
          </p:cNvCxnSpPr>
          <p:nvPr/>
        </p:nvCxnSpPr>
        <p:spPr>
          <a:xfrm>
            <a:off x="6499923" y="2828835"/>
            <a:ext cx="0" cy="782100"/>
          </a:xfrm>
          <a:prstGeom prst="straightConnector1">
            <a:avLst/>
          </a:prstGeom>
          <a:noFill/>
          <a:ln w="19050" cap="flat" cmpd="sng">
            <a:solidFill>
              <a:schemeClr val="dk1"/>
            </a:solidFill>
            <a:prstDash val="solid"/>
            <a:miter lim="800000"/>
            <a:headEnd type="none" w="sm" len="sm"/>
            <a:tailEnd type="triangle" w="med" len="med"/>
          </a:ln>
        </p:spPr>
      </p:cxnSp>
    </p:spTree>
    <p:extLst>
      <p:ext uri="{BB962C8B-B14F-4D97-AF65-F5344CB8AC3E}">
        <p14:creationId xmlns:p14="http://schemas.microsoft.com/office/powerpoint/2010/main" val="40433585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7"/>
          <p:cNvSpPr txBox="1"/>
          <p:nvPr/>
        </p:nvSpPr>
        <p:spPr>
          <a:xfrm>
            <a:off x="1491367" y="557749"/>
            <a:ext cx="6848669" cy="400069"/>
          </a:xfrm>
          <a:prstGeom prst="rect">
            <a:avLst/>
          </a:prstGeom>
          <a:noFill/>
          <a:ln>
            <a:noFill/>
          </a:ln>
        </p:spPr>
        <p:txBody>
          <a:bodyPr spcFirstLastPara="1" wrap="square" lIns="91425" tIns="45700" rIns="91425" bIns="45700" anchor="t" anchorCtr="0">
            <a:spAutoFit/>
          </a:bodyPr>
          <a:lstStyle/>
          <a:p>
            <a:pPr lvl="0"/>
            <a:r>
              <a:rPr lang="es-ES" sz="2000" b="1" dirty="0">
                <a:solidFill>
                  <a:srgbClr val="0D5274"/>
                </a:solidFill>
                <a:latin typeface="Calibri"/>
                <a:ea typeface="Calibri"/>
                <a:cs typeface="Calibri"/>
                <a:sym typeface="Calibri"/>
              </a:rPr>
              <a:t>P5: Crear chatbot con Dialogflow: integración con WhatsApp</a:t>
            </a:r>
          </a:p>
        </p:txBody>
      </p:sp>
      <p:pic>
        <p:nvPicPr>
          <p:cNvPr id="3" name="Google Shape;386;p39">
            <a:extLst>
              <a:ext uri="{FF2B5EF4-FFF2-40B4-BE49-F238E27FC236}">
                <a16:creationId xmlns:a16="http://schemas.microsoft.com/office/drawing/2014/main" id="{8FD36F16-9132-494F-9820-F72F71D26EB1}"/>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4" name="Google Shape;412;p41">
            <a:extLst>
              <a:ext uri="{FF2B5EF4-FFF2-40B4-BE49-F238E27FC236}">
                <a16:creationId xmlns:a16="http://schemas.microsoft.com/office/drawing/2014/main" id="{4CA60216-3E1A-4BC8-84E0-07FB3B1015D3}"/>
              </a:ext>
            </a:extLst>
          </p:cNvPr>
          <p:cNvPicPr preferRelativeResize="0"/>
          <p:nvPr/>
        </p:nvPicPr>
        <p:blipFill rotWithShape="1">
          <a:blip r:embed="rId5">
            <a:alphaModFix/>
          </a:blip>
          <a:srcRect/>
          <a:stretch/>
        </p:blipFill>
        <p:spPr>
          <a:xfrm>
            <a:off x="4019802" y="1193027"/>
            <a:ext cx="8172198" cy="5664973"/>
          </a:xfrm>
          <a:prstGeom prst="rect">
            <a:avLst/>
          </a:prstGeom>
          <a:noFill/>
          <a:ln>
            <a:noFill/>
          </a:ln>
        </p:spPr>
      </p:pic>
      <p:sp>
        <p:nvSpPr>
          <p:cNvPr id="5" name="Google Shape;413;p41">
            <a:extLst>
              <a:ext uri="{FF2B5EF4-FFF2-40B4-BE49-F238E27FC236}">
                <a16:creationId xmlns:a16="http://schemas.microsoft.com/office/drawing/2014/main" id="{F429EE4A-97C8-46D6-9FFE-B242C1B1B2AC}"/>
              </a:ext>
            </a:extLst>
          </p:cNvPr>
          <p:cNvSpPr/>
          <p:nvPr/>
        </p:nvSpPr>
        <p:spPr>
          <a:xfrm>
            <a:off x="5597718" y="3832529"/>
            <a:ext cx="6090699" cy="341906"/>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6" name="Google Shape;414;p41">
            <a:extLst>
              <a:ext uri="{FF2B5EF4-FFF2-40B4-BE49-F238E27FC236}">
                <a16:creationId xmlns:a16="http://schemas.microsoft.com/office/drawing/2014/main" id="{3EEBA746-8E41-49BB-AF32-F78465F16798}"/>
              </a:ext>
            </a:extLst>
          </p:cNvPr>
          <p:cNvCxnSpPr>
            <a:stCxn id="8" idx="3"/>
          </p:cNvCxnSpPr>
          <p:nvPr/>
        </p:nvCxnSpPr>
        <p:spPr>
          <a:xfrm rot="10800000" flipH="1">
            <a:off x="3841805" y="4039231"/>
            <a:ext cx="1755900" cy="1395900"/>
          </a:xfrm>
          <a:prstGeom prst="straightConnector1">
            <a:avLst/>
          </a:prstGeom>
          <a:noFill/>
          <a:ln w="19050" cap="flat" cmpd="sng">
            <a:solidFill>
              <a:srgbClr val="FF0000"/>
            </a:solidFill>
            <a:prstDash val="solid"/>
            <a:miter lim="800000"/>
            <a:headEnd type="none" w="sm" len="sm"/>
            <a:tailEnd type="triangle" w="med" len="med"/>
          </a:ln>
        </p:spPr>
      </p:cxnSp>
      <p:sp>
        <p:nvSpPr>
          <p:cNvPr id="7" name="Google Shape;416;p41">
            <a:extLst>
              <a:ext uri="{FF2B5EF4-FFF2-40B4-BE49-F238E27FC236}">
                <a16:creationId xmlns:a16="http://schemas.microsoft.com/office/drawing/2014/main" id="{EEF911DC-F758-402B-9F9D-4AEFA3643669}"/>
              </a:ext>
            </a:extLst>
          </p:cNvPr>
          <p:cNvSpPr txBox="1"/>
          <p:nvPr/>
        </p:nvSpPr>
        <p:spPr>
          <a:xfrm>
            <a:off x="1216550" y="1836751"/>
            <a:ext cx="2711394" cy="1200329"/>
          </a:xfrm>
          <a:prstGeom prst="rect">
            <a:avLst/>
          </a:prstGeom>
          <a:noFill/>
          <a:ln w="9525"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Este texto debe ser copiado y pegado desde Dialogflow ubicado en el bot de twilio.</a:t>
            </a:r>
            <a:endParaRPr/>
          </a:p>
        </p:txBody>
      </p:sp>
      <p:sp>
        <p:nvSpPr>
          <p:cNvPr id="8" name="Google Shape;415;p41">
            <a:extLst>
              <a:ext uri="{FF2B5EF4-FFF2-40B4-BE49-F238E27FC236}">
                <a16:creationId xmlns:a16="http://schemas.microsoft.com/office/drawing/2014/main" id="{B36126EC-6305-4390-85F2-A29D47D3C841}"/>
              </a:ext>
            </a:extLst>
          </p:cNvPr>
          <p:cNvSpPr txBox="1"/>
          <p:nvPr/>
        </p:nvSpPr>
        <p:spPr>
          <a:xfrm>
            <a:off x="1130411" y="4696467"/>
            <a:ext cx="2711394" cy="1477328"/>
          </a:xfrm>
          <a:prstGeom prst="rect">
            <a:avLst/>
          </a:prstGeom>
          <a:noFill/>
          <a:ln w="9525" cap="flat" cmpd="sng">
            <a:solidFill>
              <a:srgbClr val="00B050"/>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a:solidFill>
                  <a:schemeClr val="dk1"/>
                </a:solidFill>
                <a:latin typeface="Calibri"/>
                <a:ea typeface="Calibri"/>
                <a:cs typeface="Calibri"/>
                <a:sym typeface="Calibri"/>
              </a:rPr>
              <a:t>Para conectar nuestro whatsapp con twilio solo debemos enviar un mensaje de “join turn-tightly” al número </a:t>
            </a:r>
            <a:endParaRPr/>
          </a:p>
        </p:txBody>
      </p:sp>
      <p:cxnSp>
        <p:nvCxnSpPr>
          <p:cNvPr id="9" name="Google Shape;417;p41">
            <a:extLst>
              <a:ext uri="{FF2B5EF4-FFF2-40B4-BE49-F238E27FC236}">
                <a16:creationId xmlns:a16="http://schemas.microsoft.com/office/drawing/2014/main" id="{BF7B335A-04C8-4608-B394-1B9711B1B473}"/>
              </a:ext>
            </a:extLst>
          </p:cNvPr>
          <p:cNvCxnSpPr>
            <a:stCxn id="7" idx="3"/>
          </p:cNvCxnSpPr>
          <p:nvPr/>
        </p:nvCxnSpPr>
        <p:spPr>
          <a:xfrm>
            <a:off x="3927944" y="2436915"/>
            <a:ext cx="3673500" cy="489300"/>
          </a:xfrm>
          <a:prstGeom prst="straightConnector1">
            <a:avLst/>
          </a:prstGeom>
          <a:noFill/>
          <a:ln w="19050" cap="flat" cmpd="sng">
            <a:solidFill>
              <a:srgbClr val="00B050"/>
            </a:solidFill>
            <a:prstDash val="solid"/>
            <a:miter lim="800000"/>
            <a:headEnd type="none" w="sm" len="sm"/>
            <a:tailEnd type="triangle" w="med" len="med"/>
          </a:ln>
        </p:spPr>
      </p:cxnSp>
      <p:sp>
        <p:nvSpPr>
          <p:cNvPr id="10" name="Google Shape;418;p41">
            <a:extLst>
              <a:ext uri="{FF2B5EF4-FFF2-40B4-BE49-F238E27FC236}">
                <a16:creationId xmlns:a16="http://schemas.microsoft.com/office/drawing/2014/main" id="{54C1E534-62C3-49E3-905C-906B45596829}"/>
              </a:ext>
            </a:extLst>
          </p:cNvPr>
          <p:cNvSpPr/>
          <p:nvPr/>
        </p:nvSpPr>
        <p:spPr>
          <a:xfrm>
            <a:off x="7601447" y="2755127"/>
            <a:ext cx="4564052" cy="341906"/>
          </a:xfrm>
          <a:prstGeom prst="roundRect">
            <a:avLst>
              <a:gd name="adj" fmla="val 16667"/>
            </a:avLst>
          </a:prstGeom>
          <a:noFill/>
          <a:ln w="127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259334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7"/>
          <p:cNvSpPr txBox="1"/>
          <p:nvPr/>
        </p:nvSpPr>
        <p:spPr>
          <a:xfrm>
            <a:off x="1491367" y="557749"/>
            <a:ext cx="6848669" cy="400069"/>
          </a:xfrm>
          <a:prstGeom prst="rect">
            <a:avLst/>
          </a:prstGeom>
          <a:noFill/>
          <a:ln>
            <a:noFill/>
          </a:ln>
        </p:spPr>
        <p:txBody>
          <a:bodyPr spcFirstLastPara="1" wrap="square" lIns="91425" tIns="45700" rIns="91425" bIns="45700" anchor="t" anchorCtr="0">
            <a:spAutoFit/>
          </a:bodyPr>
          <a:lstStyle/>
          <a:p>
            <a:pPr lvl="0"/>
            <a:r>
              <a:rPr lang="es-ES" sz="2000" b="1" dirty="0">
                <a:solidFill>
                  <a:srgbClr val="0D5274"/>
                </a:solidFill>
                <a:latin typeface="Calibri"/>
                <a:ea typeface="Calibri"/>
                <a:cs typeface="Calibri"/>
                <a:sym typeface="Calibri"/>
              </a:rPr>
              <a:t>P5: Crear chatbot con Dialogflow: integración con WhatsApp</a:t>
            </a:r>
          </a:p>
        </p:txBody>
      </p:sp>
      <p:pic>
        <p:nvPicPr>
          <p:cNvPr id="3" name="Google Shape;386;p39">
            <a:extLst>
              <a:ext uri="{FF2B5EF4-FFF2-40B4-BE49-F238E27FC236}">
                <a16:creationId xmlns:a16="http://schemas.microsoft.com/office/drawing/2014/main" id="{8FD36F16-9132-494F-9820-F72F71D26EB1}"/>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4" name="Google Shape;425;p42">
            <a:extLst>
              <a:ext uri="{FF2B5EF4-FFF2-40B4-BE49-F238E27FC236}">
                <a16:creationId xmlns:a16="http://schemas.microsoft.com/office/drawing/2014/main" id="{AA48B1F2-D104-4007-971C-B3690878E7C6}"/>
              </a:ext>
            </a:extLst>
          </p:cNvPr>
          <p:cNvPicPr preferRelativeResize="0"/>
          <p:nvPr/>
        </p:nvPicPr>
        <p:blipFill rotWithShape="1">
          <a:blip r:embed="rId5">
            <a:alphaModFix/>
          </a:blip>
          <a:srcRect/>
          <a:stretch/>
        </p:blipFill>
        <p:spPr>
          <a:xfrm>
            <a:off x="2195167" y="1194847"/>
            <a:ext cx="7801665" cy="5353052"/>
          </a:xfrm>
          <a:prstGeom prst="rect">
            <a:avLst/>
          </a:prstGeom>
          <a:noFill/>
          <a:ln>
            <a:noFill/>
          </a:ln>
        </p:spPr>
      </p:pic>
      <p:sp>
        <p:nvSpPr>
          <p:cNvPr id="5" name="Google Shape;426;p42">
            <a:extLst>
              <a:ext uri="{FF2B5EF4-FFF2-40B4-BE49-F238E27FC236}">
                <a16:creationId xmlns:a16="http://schemas.microsoft.com/office/drawing/2014/main" id="{ED06493C-A0F7-404F-88F6-A1ABBF7B5682}"/>
              </a:ext>
            </a:extLst>
          </p:cNvPr>
          <p:cNvSpPr/>
          <p:nvPr/>
        </p:nvSpPr>
        <p:spPr>
          <a:xfrm>
            <a:off x="5398328" y="3419059"/>
            <a:ext cx="4023360" cy="33395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 name="Google Shape;427;p42">
            <a:extLst>
              <a:ext uri="{FF2B5EF4-FFF2-40B4-BE49-F238E27FC236}">
                <a16:creationId xmlns:a16="http://schemas.microsoft.com/office/drawing/2014/main" id="{01537597-188E-4FAF-9725-A4689E3441BD}"/>
              </a:ext>
            </a:extLst>
          </p:cNvPr>
          <p:cNvSpPr/>
          <p:nvPr/>
        </p:nvSpPr>
        <p:spPr>
          <a:xfrm>
            <a:off x="5398328" y="3846607"/>
            <a:ext cx="4023360" cy="33395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428;p42">
            <a:extLst>
              <a:ext uri="{FF2B5EF4-FFF2-40B4-BE49-F238E27FC236}">
                <a16:creationId xmlns:a16="http://schemas.microsoft.com/office/drawing/2014/main" id="{C9D54EC0-6C3E-4989-8DF6-64FBCF9483AA}"/>
              </a:ext>
            </a:extLst>
          </p:cNvPr>
          <p:cNvSpPr/>
          <p:nvPr/>
        </p:nvSpPr>
        <p:spPr>
          <a:xfrm>
            <a:off x="5398328" y="4250029"/>
            <a:ext cx="4023360" cy="33395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429;p42">
            <a:extLst>
              <a:ext uri="{FF2B5EF4-FFF2-40B4-BE49-F238E27FC236}">
                <a16:creationId xmlns:a16="http://schemas.microsoft.com/office/drawing/2014/main" id="{F930C127-46F6-4EEC-896C-06C110B4BDDB}"/>
              </a:ext>
            </a:extLst>
          </p:cNvPr>
          <p:cNvSpPr/>
          <p:nvPr/>
        </p:nvSpPr>
        <p:spPr>
          <a:xfrm>
            <a:off x="5398328" y="4828564"/>
            <a:ext cx="4023360" cy="33395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6473920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7"/>
          <p:cNvSpPr txBox="1"/>
          <p:nvPr/>
        </p:nvSpPr>
        <p:spPr>
          <a:xfrm>
            <a:off x="1491367" y="557749"/>
            <a:ext cx="6848669" cy="400069"/>
          </a:xfrm>
          <a:prstGeom prst="rect">
            <a:avLst/>
          </a:prstGeom>
          <a:noFill/>
          <a:ln>
            <a:noFill/>
          </a:ln>
        </p:spPr>
        <p:txBody>
          <a:bodyPr spcFirstLastPara="1" wrap="square" lIns="91425" tIns="45700" rIns="91425" bIns="45700" anchor="t" anchorCtr="0">
            <a:spAutoFit/>
          </a:bodyPr>
          <a:lstStyle/>
          <a:p>
            <a:pPr lvl="0"/>
            <a:r>
              <a:rPr lang="es-ES" sz="2000" b="1" dirty="0">
                <a:solidFill>
                  <a:srgbClr val="0D5274"/>
                </a:solidFill>
                <a:latin typeface="Calibri"/>
                <a:ea typeface="Calibri"/>
                <a:cs typeface="Calibri"/>
                <a:sym typeface="Calibri"/>
              </a:rPr>
              <a:t>P5: Crear chatbot con Dialogflow: integración con WhatsApp</a:t>
            </a:r>
          </a:p>
        </p:txBody>
      </p:sp>
      <p:pic>
        <p:nvPicPr>
          <p:cNvPr id="3" name="Google Shape;386;p39">
            <a:extLst>
              <a:ext uri="{FF2B5EF4-FFF2-40B4-BE49-F238E27FC236}">
                <a16:creationId xmlns:a16="http://schemas.microsoft.com/office/drawing/2014/main" id="{8FD36F16-9132-494F-9820-F72F71D26EB1}"/>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4" name="Google Shape;434;p43">
            <a:extLst>
              <a:ext uri="{FF2B5EF4-FFF2-40B4-BE49-F238E27FC236}">
                <a16:creationId xmlns:a16="http://schemas.microsoft.com/office/drawing/2014/main" id="{FF2B7E26-4CFA-467D-9E02-746C05DB70D9}"/>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6" name="Google Shape;436;p43">
            <a:extLst>
              <a:ext uri="{FF2B5EF4-FFF2-40B4-BE49-F238E27FC236}">
                <a16:creationId xmlns:a16="http://schemas.microsoft.com/office/drawing/2014/main" id="{37DD1EFE-8E97-4727-A7EC-C3AB403F3AF7}"/>
              </a:ext>
            </a:extLst>
          </p:cNvPr>
          <p:cNvPicPr preferRelativeResize="0"/>
          <p:nvPr/>
        </p:nvPicPr>
        <p:blipFill rotWithShape="1">
          <a:blip r:embed="rId5">
            <a:alphaModFix/>
          </a:blip>
          <a:srcRect/>
          <a:stretch/>
        </p:blipFill>
        <p:spPr>
          <a:xfrm>
            <a:off x="1208598" y="1309094"/>
            <a:ext cx="2454608" cy="5318317"/>
          </a:xfrm>
          <a:prstGeom prst="rect">
            <a:avLst/>
          </a:prstGeom>
          <a:noFill/>
          <a:ln>
            <a:noFill/>
          </a:ln>
        </p:spPr>
      </p:pic>
      <p:pic>
        <p:nvPicPr>
          <p:cNvPr id="7" name="Google Shape;437;p43">
            <a:extLst>
              <a:ext uri="{FF2B5EF4-FFF2-40B4-BE49-F238E27FC236}">
                <a16:creationId xmlns:a16="http://schemas.microsoft.com/office/drawing/2014/main" id="{9104F51C-4A0E-4BBF-ABCD-19CFFBEBD774}"/>
              </a:ext>
            </a:extLst>
          </p:cNvPr>
          <p:cNvPicPr preferRelativeResize="0"/>
          <p:nvPr/>
        </p:nvPicPr>
        <p:blipFill rotWithShape="1">
          <a:blip r:embed="rId6">
            <a:alphaModFix/>
          </a:blip>
          <a:srcRect/>
          <a:stretch/>
        </p:blipFill>
        <p:spPr>
          <a:xfrm>
            <a:off x="3951843" y="1205726"/>
            <a:ext cx="2454608" cy="5318317"/>
          </a:xfrm>
          <a:prstGeom prst="rect">
            <a:avLst/>
          </a:prstGeom>
          <a:noFill/>
          <a:ln w="9525" cap="flat" cmpd="sng">
            <a:solidFill>
              <a:schemeClr val="dk1"/>
            </a:solidFill>
            <a:prstDash val="solid"/>
            <a:round/>
            <a:headEnd type="none" w="sm" len="sm"/>
            <a:tailEnd type="none" w="sm" len="sm"/>
          </a:ln>
        </p:spPr>
      </p:pic>
      <p:sp>
        <p:nvSpPr>
          <p:cNvPr id="8" name="Google Shape;438;p43">
            <a:extLst>
              <a:ext uri="{FF2B5EF4-FFF2-40B4-BE49-F238E27FC236}">
                <a16:creationId xmlns:a16="http://schemas.microsoft.com/office/drawing/2014/main" id="{0509B7EF-9072-4E71-96A4-7B3EA76EC5D2}"/>
              </a:ext>
            </a:extLst>
          </p:cNvPr>
          <p:cNvSpPr/>
          <p:nvPr/>
        </p:nvSpPr>
        <p:spPr>
          <a:xfrm>
            <a:off x="3951843" y="5413734"/>
            <a:ext cx="2645439" cy="333955"/>
          </a:xfrm>
          <a:prstGeom prst="roundRect">
            <a:avLst>
              <a:gd name="adj" fmla="val 16667"/>
            </a:avLst>
          </a:prstGeom>
          <a:noFill/>
          <a:ln w="127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9" name="Google Shape;439;p43">
            <a:extLst>
              <a:ext uri="{FF2B5EF4-FFF2-40B4-BE49-F238E27FC236}">
                <a16:creationId xmlns:a16="http://schemas.microsoft.com/office/drawing/2014/main" id="{75213006-CD4F-4200-A06B-13E8B7912811}"/>
              </a:ext>
            </a:extLst>
          </p:cNvPr>
          <p:cNvCxnSpPr>
            <a:stCxn id="8" idx="3"/>
          </p:cNvCxnSpPr>
          <p:nvPr/>
        </p:nvCxnSpPr>
        <p:spPr>
          <a:xfrm rot="10800000" flipH="1">
            <a:off x="6597282" y="4631211"/>
            <a:ext cx="2556600" cy="949500"/>
          </a:xfrm>
          <a:prstGeom prst="bentConnector2">
            <a:avLst/>
          </a:prstGeom>
          <a:noFill/>
          <a:ln w="9525" cap="flat" cmpd="sng">
            <a:solidFill>
              <a:schemeClr val="accent1"/>
            </a:solidFill>
            <a:prstDash val="solid"/>
            <a:miter lim="800000"/>
            <a:headEnd type="none" w="sm" len="sm"/>
            <a:tailEnd type="triangle" w="med" len="med"/>
          </a:ln>
        </p:spPr>
      </p:cxnSp>
      <p:pic>
        <p:nvPicPr>
          <p:cNvPr id="10" name="Google Shape;440;p43">
            <a:extLst>
              <a:ext uri="{FF2B5EF4-FFF2-40B4-BE49-F238E27FC236}">
                <a16:creationId xmlns:a16="http://schemas.microsoft.com/office/drawing/2014/main" id="{475CF79E-C940-4DC4-9F0E-690117A1586E}"/>
              </a:ext>
            </a:extLst>
          </p:cNvPr>
          <p:cNvPicPr preferRelativeResize="0"/>
          <p:nvPr/>
        </p:nvPicPr>
        <p:blipFill rotWithShape="1">
          <a:blip r:embed="rId7">
            <a:alphaModFix/>
          </a:blip>
          <a:srcRect/>
          <a:stretch/>
        </p:blipFill>
        <p:spPr>
          <a:xfrm>
            <a:off x="6496350" y="1202461"/>
            <a:ext cx="5616839" cy="3600356"/>
          </a:xfrm>
          <a:prstGeom prst="rect">
            <a:avLst/>
          </a:prstGeom>
          <a:noFill/>
          <a:ln>
            <a:noFill/>
          </a:ln>
        </p:spPr>
      </p:pic>
    </p:spTree>
    <p:extLst>
      <p:ext uri="{BB962C8B-B14F-4D97-AF65-F5344CB8AC3E}">
        <p14:creationId xmlns:p14="http://schemas.microsoft.com/office/powerpoint/2010/main" val="2030661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7"/>
          <p:cNvSpPr txBox="1"/>
          <p:nvPr/>
        </p:nvSpPr>
        <p:spPr>
          <a:xfrm>
            <a:off x="1491367" y="557749"/>
            <a:ext cx="6848669" cy="400069"/>
          </a:xfrm>
          <a:prstGeom prst="rect">
            <a:avLst/>
          </a:prstGeom>
          <a:noFill/>
          <a:ln>
            <a:noFill/>
          </a:ln>
        </p:spPr>
        <p:txBody>
          <a:bodyPr spcFirstLastPara="1" wrap="square" lIns="91425" tIns="45700" rIns="91425" bIns="45700" anchor="t" anchorCtr="0">
            <a:spAutoFit/>
          </a:bodyPr>
          <a:lstStyle/>
          <a:p>
            <a:pPr lvl="0"/>
            <a:r>
              <a:rPr lang="es-ES" sz="2000" b="1" dirty="0">
                <a:solidFill>
                  <a:srgbClr val="0D5274"/>
                </a:solidFill>
                <a:latin typeface="Calibri"/>
                <a:ea typeface="Calibri"/>
                <a:cs typeface="Calibri"/>
                <a:sym typeface="Calibri"/>
              </a:rPr>
              <a:t>P5: Crear chatbot con Dialogflow: integración con Facebook</a:t>
            </a:r>
          </a:p>
        </p:txBody>
      </p:sp>
      <p:pic>
        <p:nvPicPr>
          <p:cNvPr id="3" name="Google Shape;386;p39">
            <a:extLst>
              <a:ext uri="{FF2B5EF4-FFF2-40B4-BE49-F238E27FC236}">
                <a16:creationId xmlns:a16="http://schemas.microsoft.com/office/drawing/2014/main" id="{8FD36F16-9132-494F-9820-F72F71D26EB1}"/>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4" name="Google Shape;434;p43">
            <a:extLst>
              <a:ext uri="{FF2B5EF4-FFF2-40B4-BE49-F238E27FC236}">
                <a16:creationId xmlns:a16="http://schemas.microsoft.com/office/drawing/2014/main" id="{FF2B7E26-4CFA-467D-9E02-746C05DB70D9}"/>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5" name="CuadroTexto 4">
            <a:extLst>
              <a:ext uri="{FF2B5EF4-FFF2-40B4-BE49-F238E27FC236}">
                <a16:creationId xmlns:a16="http://schemas.microsoft.com/office/drawing/2014/main" id="{8472E5F5-F463-47C6-9C64-EF5CC26236A4}"/>
              </a:ext>
            </a:extLst>
          </p:cNvPr>
          <p:cNvSpPr txBox="1"/>
          <p:nvPr/>
        </p:nvSpPr>
        <p:spPr>
          <a:xfrm>
            <a:off x="1245112" y="1205082"/>
            <a:ext cx="10633033" cy="5113644"/>
          </a:xfrm>
          <a:prstGeom prst="rect">
            <a:avLst/>
          </a:prstGeom>
          <a:noFill/>
        </p:spPr>
        <p:txBody>
          <a:bodyPr wrap="square" rtlCol="0">
            <a:spAutoFit/>
          </a:bodyPr>
          <a:lstStyle/>
          <a:p>
            <a:pPr>
              <a:lnSpc>
                <a:spcPct val="150000"/>
              </a:lnSpc>
            </a:pPr>
            <a:r>
              <a:rPr lang="es-CO" sz="2000" b="1" dirty="0"/>
              <a:t>La integración se puede hacer de dos formas:</a:t>
            </a:r>
          </a:p>
          <a:p>
            <a:pPr>
              <a:lnSpc>
                <a:spcPct val="150000"/>
              </a:lnSpc>
            </a:pPr>
            <a:r>
              <a:rPr lang="es-CO" sz="2000" b="1" dirty="0"/>
              <a:t>Primera:</a:t>
            </a:r>
          </a:p>
          <a:p>
            <a:pPr>
              <a:lnSpc>
                <a:spcPct val="150000"/>
              </a:lnSpc>
            </a:pPr>
            <a:r>
              <a:rPr lang="es-CO" sz="2000" dirty="0"/>
              <a:t>Directamente entre Dialogflow y Facebook, pero tiene un costo (solo funciona si la APP creada en Facebook esta en producción):</a:t>
            </a:r>
          </a:p>
          <a:p>
            <a:pPr marL="457200" indent="-457200">
              <a:lnSpc>
                <a:spcPct val="150000"/>
              </a:lnSpc>
              <a:buFont typeface="+mj-lt"/>
              <a:buAutoNum type="arabicPeriod"/>
            </a:pPr>
            <a:r>
              <a:rPr lang="es-CO" sz="2000" dirty="0"/>
              <a:t>Crear una pagina en Facebook.</a:t>
            </a:r>
          </a:p>
          <a:p>
            <a:pPr marL="457200" indent="-457200">
              <a:lnSpc>
                <a:spcPct val="150000"/>
              </a:lnSpc>
              <a:buFont typeface="+mj-lt"/>
              <a:buAutoNum type="arabicPeriod"/>
            </a:pPr>
            <a:r>
              <a:rPr lang="es-CO" sz="2000" dirty="0"/>
              <a:t>Crear una app en Facebook:</a:t>
            </a:r>
          </a:p>
          <a:p>
            <a:pPr marL="646113" lvl="1" indent="-457200">
              <a:lnSpc>
                <a:spcPct val="150000"/>
              </a:lnSpc>
              <a:buFont typeface="Arial" panose="020B0604020202020204" pitchFamily="34" charset="0"/>
              <a:buChar char="•"/>
            </a:pPr>
            <a:r>
              <a:rPr lang="es-CO" sz="2000" dirty="0"/>
              <a:t>Asociarle la pagina de Facebook </a:t>
            </a:r>
          </a:p>
          <a:p>
            <a:pPr marL="646113" lvl="1" indent="-457200">
              <a:lnSpc>
                <a:spcPct val="150000"/>
              </a:lnSpc>
              <a:buFont typeface="Arial" panose="020B0604020202020204" pitchFamily="34" charset="0"/>
              <a:buChar char="•"/>
            </a:pPr>
            <a:r>
              <a:rPr lang="es-CO" sz="2000" dirty="0"/>
              <a:t>Asociarle el producto de Messenger</a:t>
            </a:r>
          </a:p>
          <a:p>
            <a:pPr marL="646113" lvl="1" indent="-457200">
              <a:lnSpc>
                <a:spcPct val="150000"/>
              </a:lnSpc>
              <a:buFont typeface="Arial" panose="020B0604020202020204" pitchFamily="34" charset="0"/>
              <a:buChar char="•"/>
            </a:pPr>
            <a:r>
              <a:rPr lang="es-CO" sz="2000" dirty="0"/>
              <a:t>Configurar el token con Dialogflow</a:t>
            </a:r>
          </a:p>
          <a:p>
            <a:pPr marL="646113" lvl="1" indent="-457200">
              <a:lnSpc>
                <a:spcPct val="150000"/>
              </a:lnSpc>
              <a:buFont typeface="Arial" panose="020B0604020202020204" pitchFamily="34" charset="0"/>
              <a:buChar char="•"/>
            </a:pPr>
            <a:r>
              <a:rPr lang="es-CO" sz="2000" dirty="0"/>
              <a:t>Configurar el </a:t>
            </a:r>
            <a:r>
              <a:rPr lang="es-CO" sz="2000" dirty="0" err="1"/>
              <a:t>webhook</a:t>
            </a:r>
            <a:endParaRPr lang="es-CO" sz="2000" dirty="0"/>
          </a:p>
          <a:p>
            <a:pPr lvl="1">
              <a:lnSpc>
                <a:spcPct val="150000"/>
              </a:lnSpc>
            </a:pPr>
            <a:r>
              <a:rPr lang="es-CO" sz="2000" dirty="0">
                <a:solidFill>
                  <a:srgbClr val="FF0000"/>
                </a:solidFill>
              </a:rPr>
              <a:t>3.    Pasar a producción la APP (sin esto no funciona la integración)</a:t>
            </a:r>
          </a:p>
        </p:txBody>
      </p:sp>
      <p:sp>
        <p:nvSpPr>
          <p:cNvPr id="7" name="Rectángulo 6">
            <a:extLst>
              <a:ext uri="{FF2B5EF4-FFF2-40B4-BE49-F238E27FC236}">
                <a16:creationId xmlns:a16="http://schemas.microsoft.com/office/drawing/2014/main" id="{5FB8B66D-F3C2-4719-8812-CE7F5B48BDE3}"/>
              </a:ext>
            </a:extLst>
          </p:cNvPr>
          <p:cNvSpPr/>
          <p:nvPr/>
        </p:nvSpPr>
        <p:spPr>
          <a:xfrm>
            <a:off x="1136643" y="6394384"/>
            <a:ext cx="7862502" cy="276999"/>
          </a:xfrm>
          <a:prstGeom prst="rect">
            <a:avLst/>
          </a:prstGeom>
        </p:spPr>
        <p:txBody>
          <a:bodyPr wrap="square">
            <a:spAutoFit/>
          </a:bodyPr>
          <a:lstStyle/>
          <a:p>
            <a:r>
              <a:rPr lang="es-CO" sz="1200" dirty="0">
                <a:hlinkClick r:id="rId5"/>
              </a:rPr>
              <a:t>https://medium.com/cmaquera/como-crea-un-chatbot-para-facebook-messenger-con-dialogflow-8fddd17ea230</a:t>
            </a:r>
            <a:endParaRPr lang="es-CO" sz="1200" dirty="0"/>
          </a:p>
        </p:txBody>
      </p:sp>
    </p:spTree>
    <p:extLst>
      <p:ext uri="{BB962C8B-B14F-4D97-AF65-F5344CB8AC3E}">
        <p14:creationId xmlns:p14="http://schemas.microsoft.com/office/powerpoint/2010/main" val="4062787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7"/>
          <p:cNvSpPr txBox="1"/>
          <p:nvPr/>
        </p:nvSpPr>
        <p:spPr>
          <a:xfrm>
            <a:off x="1491367" y="557749"/>
            <a:ext cx="6848669" cy="400069"/>
          </a:xfrm>
          <a:prstGeom prst="rect">
            <a:avLst/>
          </a:prstGeom>
          <a:noFill/>
          <a:ln>
            <a:noFill/>
          </a:ln>
        </p:spPr>
        <p:txBody>
          <a:bodyPr spcFirstLastPara="1" wrap="square" lIns="91425" tIns="45700" rIns="91425" bIns="45700" anchor="t" anchorCtr="0">
            <a:spAutoFit/>
          </a:bodyPr>
          <a:lstStyle/>
          <a:p>
            <a:pPr lvl="0"/>
            <a:r>
              <a:rPr lang="es-ES" sz="2000" b="1" dirty="0">
                <a:solidFill>
                  <a:srgbClr val="0D5274"/>
                </a:solidFill>
                <a:latin typeface="Calibri"/>
                <a:ea typeface="Calibri"/>
                <a:cs typeface="Calibri"/>
                <a:sym typeface="Calibri"/>
              </a:rPr>
              <a:t>P5: Crear chatbot con Dialogflow: integración con Facebook</a:t>
            </a:r>
          </a:p>
        </p:txBody>
      </p:sp>
      <p:pic>
        <p:nvPicPr>
          <p:cNvPr id="3" name="Google Shape;386;p39">
            <a:extLst>
              <a:ext uri="{FF2B5EF4-FFF2-40B4-BE49-F238E27FC236}">
                <a16:creationId xmlns:a16="http://schemas.microsoft.com/office/drawing/2014/main" id="{8FD36F16-9132-494F-9820-F72F71D26EB1}"/>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4" name="Google Shape;434;p43">
            <a:extLst>
              <a:ext uri="{FF2B5EF4-FFF2-40B4-BE49-F238E27FC236}">
                <a16:creationId xmlns:a16="http://schemas.microsoft.com/office/drawing/2014/main" id="{FF2B7E26-4CFA-467D-9E02-746C05DB70D9}"/>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5" name="CuadroTexto 4">
            <a:extLst>
              <a:ext uri="{FF2B5EF4-FFF2-40B4-BE49-F238E27FC236}">
                <a16:creationId xmlns:a16="http://schemas.microsoft.com/office/drawing/2014/main" id="{8472E5F5-F463-47C6-9C64-EF5CC26236A4}"/>
              </a:ext>
            </a:extLst>
          </p:cNvPr>
          <p:cNvSpPr txBox="1"/>
          <p:nvPr/>
        </p:nvSpPr>
        <p:spPr>
          <a:xfrm>
            <a:off x="1245112" y="1205082"/>
            <a:ext cx="10633033" cy="3411190"/>
          </a:xfrm>
          <a:prstGeom prst="rect">
            <a:avLst/>
          </a:prstGeom>
          <a:noFill/>
        </p:spPr>
        <p:txBody>
          <a:bodyPr wrap="square" rtlCol="0">
            <a:spAutoFit/>
          </a:bodyPr>
          <a:lstStyle/>
          <a:p>
            <a:pPr>
              <a:lnSpc>
                <a:spcPct val="150000"/>
              </a:lnSpc>
            </a:pPr>
            <a:r>
              <a:rPr lang="es-CO" sz="2000" b="1" dirty="0"/>
              <a:t>Segunda (usando un tercero entre Dialogflow y Facebook):</a:t>
            </a:r>
          </a:p>
          <a:p>
            <a:pPr marL="457200" indent="-457200">
              <a:lnSpc>
                <a:spcPct val="150000"/>
              </a:lnSpc>
              <a:buFont typeface="+mj-lt"/>
              <a:buAutoNum type="arabicPeriod"/>
            </a:pPr>
            <a:r>
              <a:rPr lang="es-CO" sz="1800" dirty="0"/>
              <a:t>Crear una pagina en Facebook.</a:t>
            </a:r>
          </a:p>
          <a:p>
            <a:pPr marL="457200" indent="-457200">
              <a:lnSpc>
                <a:spcPct val="150000"/>
              </a:lnSpc>
              <a:buFont typeface="+mj-lt"/>
              <a:buAutoNum type="arabicPeriod"/>
            </a:pPr>
            <a:r>
              <a:rPr lang="es-CO" sz="1800" dirty="0"/>
              <a:t>Crear una cuenta en </a:t>
            </a:r>
            <a:r>
              <a:rPr lang="es-CO" sz="1800" dirty="0" err="1"/>
              <a:t>rocketbots</a:t>
            </a:r>
            <a:r>
              <a:rPr lang="es-CO" sz="1800" dirty="0"/>
              <a:t> (</a:t>
            </a:r>
            <a:r>
              <a:rPr lang="es-CO" sz="1800" dirty="0">
                <a:hlinkClick r:id="rId5"/>
              </a:rPr>
              <a:t>https://app.respond.io/</a:t>
            </a:r>
            <a:r>
              <a:rPr lang="es-CO" sz="1800" dirty="0"/>
              <a:t>),  la cuenta free se tiene dos “</a:t>
            </a:r>
            <a:r>
              <a:rPr lang="es-CO" sz="1800" dirty="0" err="1"/>
              <a:t>space</a:t>
            </a:r>
            <a:r>
              <a:rPr lang="es-CO" sz="1800" dirty="0"/>
              <a:t>” asignados.</a:t>
            </a:r>
          </a:p>
          <a:p>
            <a:pPr marL="457200" indent="-457200">
              <a:lnSpc>
                <a:spcPct val="150000"/>
              </a:lnSpc>
              <a:buFont typeface="+mj-lt"/>
              <a:buAutoNum type="arabicPeriod"/>
            </a:pPr>
            <a:r>
              <a:rPr lang="es-CO" sz="1800" dirty="0"/>
              <a:t>Ir a “</a:t>
            </a:r>
            <a:r>
              <a:rPr lang="es-CO" sz="1800" b="1" dirty="0" err="1"/>
              <a:t>settings</a:t>
            </a:r>
            <a:r>
              <a:rPr lang="es-CO" sz="1800" dirty="0"/>
              <a:t>”</a:t>
            </a:r>
          </a:p>
          <a:p>
            <a:pPr marL="457200" indent="-457200">
              <a:lnSpc>
                <a:spcPct val="150000"/>
              </a:lnSpc>
              <a:buFont typeface="+mj-lt"/>
              <a:buAutoNum type="arabicPeriod"/>
            </a:pPr>
            <a:r>
              <a:rPr lang="es-CO" sz="1800" dirty="0"/>
              <a:t>En la sección de “</a:t>
            </a:r>
            <a:r>
              <a:rPr lang="es-CO" sz="1800" b="1" dirty="0" err="1"/>
              <a:t>INTEGRATIONS</a:t>
            </a:r>
            <a:r>
              <a:rPr lang="es-CO" sz="1800" dirty="0"/>
              <a:t>”, dar clic en “</a:t>
            </a:r>
            <a:r>
              <a:rPr lang="es-CO" sz="1800" b="1" dirty="0"/>
              <a:t>conectar</a:t>
            </a:r>
            <a:r>
              <a:rPr lang="es-CO" sz="1800" dirty="0"/>
              <a:t>” de Dialogflow, en la ventana emergente seleccionar idioma “español </a:t>
            </a:r>
            <a:r>
              <a:rPr lang="es-CO" sz="1800" dirty="0" err="1"/>
              <a:t>latinonamerica</a:t>
            </a:r>
            <a:r>
              <a:rPr lang="es-CO" sz="1800" dirty="0"/>
              <a:t>” y cargar la </a:t>
            </a:r>
            <a:r>
              <a:rPr lang="es-CO" sz="1800" dirty="0" err="1"/>
              <a:t>key</a:t>
            </a:r>
            <a:r>
              <a:rPr lang="es-CO" sz="1800" dirty="0"/>
              <a:t> (archivo </a:t>
            </a:r>
            <a:r>
              <a:rPr lang="es-CO" sz="1800" dirty="0" err="1"/>
              <a:t>json</a:t>
            </a:r>
            <a:r>
              <a:rPr lang="es-CO" sz="1800" dirty="0"/>
              <a:t> generados desde Dialogflow)</a:t>
            </a:r>
          </a:p>
        </p:txBody>
      </p:sp>
      <p:pic>
        <p:nvPicPr>
          <p:cNvPr id="2" name="Imagen 1">
            <a:extLst>
              <a:ext uri="{FF2B5EF4-FFF2-40B4-BE49-F238E27FC236}">
                <a16:creationId xmlns:a16="http://schemas.microsoft.com/office/drawing/2014/main" id="{A02A5066-3DD0-4D26-915B-3B47BF739937}"/>
              </a:ext>
            </a:extLst>
          </p:cNvPr>
          <p:cNvPicPr>
            <a:picLocks noChangeAspect="1"/>
          </p:cNvPicPr>
          <p:nvPr/>
        </p:nvPicPr>
        <p:blipFill>
          <a:blip r:embed="rId6"/>
          <a:stretch>
            <a:fillRect/>
          </a:stretch>
        </p:blipFill>
        <p:spPr>
          <a:xfrm>
            <a:off x="3793401" y="4266337"/>
            <a:ext cx="5955577" cy="2351745"/>
          </a:xfrm>
          <a:prstGeom prst="rect">
            <a:avLst/>
          </a:prstGeom>
        </p:spPr>
      </p:pic>
      <p:sp>
        <p:nvSpPr>
          <p:cNvPr id="6" name="CuadroTexto 5">
            <a:extLst>
              <a:ext uri="{FF2B5EF4-FFF2-40B4-BE49-F238E27FC236}">
                <a16:creationId xmlns:a16="http://schemas.microsoft.com/office/drawing/2014/main" id="{4076E40C-C428-4956-9D79-985E5C3A0972}"/>
              </a:ext>
            </a:extLst>
          </p:cNvPr>
          <p:cNvSpPr txBox="1"/>
          <p:nvPr/>
        </p:nvSpPr>
        <p:spPr>
          <a:xfrm>
            <a:off x="1245112" y="4744977"/>
            <a:ext cx="2548289" cy="1600438"/>
          </a:xfrm>
          <a:prstGeom prst="rect">
            <a:avLst/>
          </a:prstGeom>
          <a:noFill/>
        </p:spPr>
        <p:txBody>
          <a:bodyPr wrap="square" rtlCol="0">
            <a:spAutoFit/>
          </a:bodyPr>
          <a:lstStyle/>
          <a:p>
            <a:r>
              <a:rPr lang="es-CO" i="1" dirty="0">
                <a:solidFill>
                  <a:srgbClr val="FF0000"/>
                </a:solidFill>
              </a:rPr>
              <a:t>Si la conexión fue exitosa continuar al paso 5, de lo contrario verificar si el archivo </a:t>
            </a:r>
            <a:r>
              <a:rPr lang="es-CO" i="1" dirty="0" err="1">
                <a:solidFill>
                  <a:srgbClr val="FF0000"/>
                </a:solidFill>
              </a:rPr>
              <a:t>json</a:t>
            </a:r>
            <a:r>
              <a:rPr lang="es-CO" i="1" dirty="0">
                <a:solidFill>
                  <a:srgbClr val="FF0000"/>
                </a:solidFill>
              </a:rPr>
              <a:t> generados desde </a:t>
            </a:r>
            <a:r>
              <a:rPr lang="es-CO" i="1" dirty="0">
                <a:solidFill>
                  <a:schemeClr val="tx1"/>
                </a:solidFill>
                <a:hlinkClick r:id="rId7">
                  <a:extLst>
                    <a:ext uri="{A12FA001-AC4F-418D-AE19-62706E023703}">
                      <ahyp:hlinkClr xmlns:ahyp="http://schemas.microsoft.com/office/drawing/2018/hyperlinkcolor" val="tx"/>
                    </a:ext>
                  </a:extLst>
                </a:hlinkClick>
              </a:rPr>
              <a:t>https://console.cloud.google.com/</a:t>
            </a:r>
            <a:r>
              <a:rPr lang="es-CO" i="1" dirty="0">
                <a:solidFill>
                  <a:schemeClr val="tx1"/>
                </a:solidFill>
              </a:rPr>
              <a:t> </a:t>
            </a:r>
            <a:r>
              <a:rPr lang="es-CO" i="1" dirty="0">
                <a:solidFill>
                  <a:srgbClr val="FF0000"/>
                </a:solidFill>
              </a:rPr>
              <a:t>asociado al </a:t>
            </a:r>
            <a:r>
              <a:rPr lang="es-CO" i="1" dirty="0" err="1">
                <a:solidFill>
                  <a:srgbClr val="FF0000"/>
                </a:solidFill>
              </a:rPr>
              <a:t>bot</a:t>
            </a:r>
            <a:r>
              <a:rPr lang="es-CO" i="1" dirty="0">
                <a:solidFill>
                  <a:srgbClr val="FF0000"/>
                </a:solidFill>
              </a:rPr>
              <a:t> de Dialogflow es el correcto</a:t>
            </a:r>
          </a:p>
        </p:txBody>
      </p:sp>
    </p:spTree>
    <p:extLst>
      <p:ext uri="{BB962C8B-B14F-4D97-AF65-F5344CB8AC3E}">
        <p14:creationId xmlns:p14="http://schemas.microsoft.com/office/powerpoint/2010/main" val="30406251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7"/>
          <p:cNvSpPr txBox="1"/>
          <p:nvPr/>
        </p:nvSpPr>
        <p:spPr>
          <a:xfrm>
            <a:off x="1491367" y="557749"/>
            <a:ext cx="6848669" cy="400069"/>
          </a:xfrm>
          <a:prstGeom prst="rect">
            <a:avLst/>
          </a:prstGeom>
          <a:noFill/>
          <a:ln>
            <a:noFill/>
          </a:ln>
        </p:spPr>
        <p:txBody>
          <a:bodyPr spcFirstLastPara="1" wrap="square" lIns="91425" tIns="45700" rIns="91425" bIns="45700" anchor="t" anchorCtr="0">
            <a:spAutoFit/>
          </a:bodyPr>
          <a:lstStyle/>
          <a:p>
            <a:pPr lvl="0"/>
            <a:r>
              <a:rPr lang="es-ES" sz="2000" b="1" dirty="0">
                <a:solidFill>
                  <a:srgbClr val="0D5274"/>
                </a:solidFill>
                <a:latin typeface="Calibri"/>
                <a:ea typeface="Calibri"/>
                <a:cs typeface="Calibri"/>
                <a:sym typeface="Calibri"/>
              </a:rPr>
              <a:t>P5: Crear chatbot con Dialogflow: integración con Facebook</a:t>
            </a:r>
          </a:p>
        </p:txBody>
      </p:sp>
      <p:pic>
        <p:nvPicPr>
          <p:cNvPr id="3" name="Google Shape;386;p39">
            <a:extLst>
              <a:ext uri="{FF2B5EF4-FFF2-40B4-BE49-F238E27FC236}">
                <a16:creationId xmlns:a16="http://schemas.microsoft.com/office/drawing/2014/main" id="{8FD36F16-9132-494F-9820-F72F71D26EB1}"/>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4" name="Google Shape;434;p43">
            <a:extLst>
              <a:ext uri="{FF2B5EF4-FFF2-40B4-BE49-F238E27FC236}">
                <a16:creationId xmlns:a16="http://schemas.microsoft.com/office/drawing/2014/main" id="{FF2B7E26-4CFA-467D-9E02-746C05DB70D9}"/>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5" name="CuadroTexto 4">
            <a:extLst>
              <a:ext uri="{FF2B5EF4-FFF2-40B4-BE49-F238E27FC236}">
                <a16:creationId xmlns:a16="http://schemas.microsoft.com/office/drawing/2014/main" id="{8472E5F5-F463-47C6-9C64-EF5CC26236A4}"/>
              </a:ext>
            </a:extLst>
          </p:cNvPr>
          <p:cNvSpPr txBox="1"/>
          <p:nvPr/>
        </p:nvSpPr>
        <p:spPr>
          <a:xfrm>
            <a:off x="1245112" y="1063029"/>
            <a:ext cx="10633033" cy="958660"/>
          </a:xfrm>
          <a:prstGeom prst="rect">
            <a:avLst/>
          </a:prstGeom>
          <a:noFill/>
        </p:spPr>
        <p:txBody>
          <a:bodyPr wrap="square" rtlCol="0">
            <a:spAutoFit/>
          </a:bodyPr>
          <a:lstStyle/>
          <a:p>
            <a:pPr>
              <a:lnSpc>
                <a:spcPct val="150000"/>
              </a:lnSpc>
            </a:pPr>
            <a:r>
              <a:rPr lang="es-CO" sz="2000" b="1" dirty="0"/>
              <a:t>Segunda (usando un tercero entre Dialogflow y Facebook):</a:t>
            </a:r>
          </a:p>
          <a:p>
            <a:pPr marL="457200" indent="-457200">
              <a:lnSpc>
                <a:spcPct val="150000"/>
              </a:lnSpc>
              <a:buFont typeface="+mj-lt"/>
              <a:buAutoNum type="arabicPeriod" startAt="5"/>
            </a:pPr>
            <a:r>
              <a:rPr lang="es-CO" sz="2000" dirty="0"/>
              <a:t>Crear un canal entre </a:t>
            </a:r>
            <a:r>
              <a:rPr lang="es-CO" sz="2000" dirty="0" err="1"/>
              <a:t>rocketbots</a:t>
            </a:r>
            <a:r>
              <a:rPr lang="es-CO" sz="2000" dirty="0"/>
              <a:t> y Facebook</a:t>
            </a:r>
          </a:p>
        </p:txBody>
      </p:sp>
      <p:pic>
        <p:nvPicPr>
          <p:cNvPr id="6" name="Imagen 5">
            <a:extLst>
              <a:ext uri="{FF2B5EF4-FFF2-40B4-BE49-F238E27FC236}">
                <a16:creationId xmlns:a16="http://schemas.microsoft.com/office/drawing/2014/main" id="{334D3EA3-57DE-4F45-9AB4-3875C20D1103}"/>
              </a:ext>
            </a:extLst>
          </p:cNvPr>
          <p:cNvPicPr>
            <a:picLocks noChangeAspect="1"/>
          </p:cNvPicPr>
          <p:nvPr/>
        </p:nvPicPr>
        <p:blipFill rotWithShape="1">
          <a:blip r:embed="rId5"/>
          <a:srcRect b="14912"/>
          <a:stretch/>
        </p:blipFill>
        <p:spPr>
          <a:xfrm>
            <a:off x="7164285" y="1729211"/>
            <a:ext cx="3782603" cy="2064020"/>
          </a:xfrm>
          <a:prstGeom prst="rect">
            <a:avLst/>
          </a:prstGeom>
          <a:ln>
            <a:solidFill>
              <a:schemeClr val="tx1"/>
            </a:solidFill>
          </a:ln>
        </p:spPr>
      </p:pic>
      <p:sp>
        <p:nvSpPr>
          <p:cNvPr id="7" name="Rectángulo 6">
            <a:extLst>
              <a:ext uri="{FF2B5EF4-FFF2-40B4-BE49-F238E27FC236}">
                <a16:creationId xmlns:a16="http://schemas.microsoft.com/office/drawing/2014/main" id="{5939099C-2B88-44A9-9B2E-1EE6BF9C5334}"/>
              </a:ext>
            </a:extLst>
          </p:cNvPr>
          <p:cNvSpPr/>
          <p:nvPr/>
        </p:nvSpPr>
        <p:spPr>
          <a:xfrm>
            <a:off x="2181885" y="2068723"/>
            <a:ext cx="4982400" cy="1384995"/>
          </a:xfrm>
          <a:prstGeom prst="rect">
            <a:avLst/>
          </a:prstGeom>
        </p:spPr>
        <p:txBody>
          <a:bodyPr wrap="square">
            <a:spAutoFit/>
          </a:bodyPr>
          <a:lstStyle/>
          <a:p>
            <a:pPr algn="r"/>
            <a:r>
              <a:rPr lang="es-CO" i="1" dirty="0"/>
              <a:t>Tenga cuidado en el proceso de si tiene más de una pagina en Facebook seleccionar la que corresponde (</a:t>
            </a:r>
            <a:r>
              <a:rPr lang="es-CO" i="1" dirty="0" err="1"/>
              <a:t>edit</a:t>
            </a:r>
            <a:r>
              <a:rPr lang="es-CO" i="1" dirty="0"/>
              <a:t> </a:t>
            </a:r>
            <a:r>
              <a:rPr lang="es-CO" i="1" dirty="0" err="1"/>
              <a:t>configuratios</a:t>
            </a:r>
            <a:r>
              <a:rPr lang="es-CO" i="1" dirty="0"/>
              <a:t>).</a:t>
            </a:r>
          </a:p>
          <a:p>
            <a:pPr algn="r"/>
            <a:r>
              <a:rPr lang="es-CO" i="1" dirty="0"/>
              <a:t>En caso que el canal no se pueda crear verifique las credenciales sean las correctas y que la pagina no tenga asociado otro </a:t>
            </a:r>
            <a:r>
              <a:rPr lang="es-CO" i="1" dirty="0" err="1"/>
              <a:t>bot</a:t>
            </a:r>
            <a:r>
              <a:rPr lang="es-CO" i="1" dirty="0"/>
              <a:t>.</a:t>
            </a:r>
          </a:p>
        </p:txBody>
      </p:sp>
      <p:sp>
        <p:nvSpPr>
          <p:cNvPr id="11" name="CuadroTexto 10">
            <a:extLst>
              <a:ext uri="{FF2B5EF4-FFF2-40B4-BE49-F238E27FC236}">
                <a16:creationId xmlns:a16="http://schemas.microsoft.com/office/drawing/2014/main" id="{013955B0-AF4D-427D-8685-5A0BA298D33C}"/>
              </a:ext>
            </a:extLst>
          </p:cNvPr>
          <p:cNvSpPr txBox="1"/>
          <p:nvPr/>
        </p:nvSpPr>
        <p:spPr>
          <a:xfrm>
            <a:off x="1245112" y="3800210"/>
            <a:ext cx="10946888" cy="707886"/>
          </a:xfrm>
          <a:prstGeom prst="rect">
            <a:avLst/>
          </a:prstGeom>
          <a:solidFill>
            <a:schemeClr val="bg1"/>
          </a:solidFill>
        </p:spPr>
        <p:txBody>
          <a:bodyPr wrap="square" rtlCol="0">
            <a:spAutoFit/>
          </a:bodyPr>
          <a:lstStyle/>
          <a:p>
            <a:pPr marL="457200" indent="-457200">
              <a:buFont typeface="+mj-lt"/>
              <a:buAutoNum type="arabicPeriod" startAt="6"/>
            </a:pPr>
            <a:r>
              <a:rPr lang="es-CO" sz="2000" dirty="0"/>
              <a:t>En su cuenta de Facebook, en la sección de configuración, ir la sección “integraciones comerciales” y verificar que este activo el de “</a:t>
            </a:r>
            <a:r>
              <a:rPr lang="es-CO" sz="2000" dirty="0" err="1"/>
              <a:t>rocketbots</a:t>
            </a:r>
            <a:r>
              <a:rPr lang="es-CO" sz="2000" dirty="0"/>
              <a:t>” </a:t>
            </a:r>
          </a:p>
        </p:txBody>
      </p:sp>
      <p:pic>
        <p:nvPicPr>
          <p:cNvPr id="13" name="Imagen 12">
            <a:extLst>
              <a:ext uri="{FF2B5EF4-FFF2-40B4-BE49-F238E27FC236}">
                <a16:creationId xmlns:a16="http://schemas.microsoft.com/office/drawing/2014/main" id="{30FE6F88-F725-4F60-B9D5-98268CECF751}"/>
              </a:ext>
            </a:extLst>
          </p:cNvPr>
          <p:cNvPicPr>
            <a:picLocks noChangeAspect="1"/>
          </p:cNvPicPr>
          <p:nvPr/>
        </p:nvPicPr>
        <p:blipFill rotWithShape="1">
          <a:blip r:embed="rId6"/>
          <a:srcRect b="15128"/>
          <a:stretch/>
        </p:blipFill>
        <p:spPr>
          <a:xfrm>
            <a:off x="3339480" y="4515075"/>
            <a:ext cx="4552877" cy="2222627"/>
          </a:xfrm>
          <a:prstGeom prst="rect">
            <a:avLst/>
          </a:prstGeom>
          <a:ln>
            <a:solidFill>
              <a:schemeClr val="tx1"/>
            </a:solidFill>
          </a:ln>
        </p:spPr>
      </p:pic>
    </p:spTree>
    <p:extLst>
      <p:ext uri="{BB962C8B-B14F-4D97-AF65-F5344CB8AC3E}">
        <p14:creationId xmlns:p14="http://schemas.microsoft.com/office/powerpoint/2010/main" val="14629532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8"/>
        <p:cNvGrpSpPr/>
        <p:nvPr/>
      </p:nvGrpSpPr>
      <p:grpSpPr>
        <a:xfrm>
          <a:off x="0" y="0"/>
          <a:ext cx="0" cy="0"/>
          <a:chOff x="0" y="0"/>
          <a:chExt cx="0" cy="0"/>
        </a:xfrm>
      </p:grpSpPr>
      <p:sp>
        <p:nvSpPr>
          <p:cNvPr id="179" name="Google Shape;179;p17"/>
          <p:cNvSpPr txBox="1"/>
          <p:nvPr/>
        </p:nvSpPr>
        <p:spPr>
          <a:xfrm>
            <a:off x="1491367" y="557749"/>
            <a:ext cx="6848669" cy="400069"/>
          </a:xfrm>
          <a:prstGeom prst="rect">
            <a:avLst/>
          </a:prstGeom>
          <a:noFill/>
          <a:ln>
            <a:noFill/>
          </a:ln>
        </p:spPr>
        <p:txBody>
          <a:bodyPr spcFirstLastPara="1" wrap="square" lIns="91425" tIns="45700" rIns="91425" bIns="45700" anchor="t" anchorCtr="0">
            <a:spAutoFit/>
          </a:bodyPr>
          <a:lstStyle/>
          <a:p>
            <a:pPr lvl="0"/>
            <a:r>
              <a:rPr lang="es-ES" sz="2000" b="1" dirty="0">
                <a:solidFill>
                  <a:srgbClr val="0D5274"/>
                </a:solidFill>
                <a:latin typeface="Calibri"/>
                <a:ea typeface="Calibri"/>
                <a:cs typeface="Calibri"/>
                <a:sym typeface="Calibri"/>
              </a:rPr>
              <a:t>P5: Crear chatbot con Dialogflow: integración con Facebook</a:t>
            </a:r>
          </a:p>
        </p:txBody>
      </p:sp>
      <p:pic>
        <p:nvPicPr>
          <p:cNvPr id="3" name="Google Shape;386;p39">
            <a:extLst>
              <a:ext uri="{FF2B5EF4-FFF2-40B4-BE49-F238E27FC236}">
                <a16:creationId xmlns:a16="http://schemas.microsoft.com/office/drawing/2014/main" id="{8FD36F16-9132-494F-9820-F72F71D26EB1}"/>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pic>
        <p:nvPicPr>
          <p:cNvPr id="4" name="Google Shape;434;p43">
            <a:extLst>
              <a:ext uri="{FF2B5EF4-FFF2-40B4-BE49-F238E27FC236}">
                <a16:creationId xmlns:a16="http://schemas.microsoft.com/office/drawing/2014/main" id="{FF2B7E26-4CFA-467D-9E02-746C05DB70D9}"/>
              </a:ext>
            </a:extLst>
          </p:cNvPr>
          <p:cNvPicPr preferRelativeResize="0"/>
          <p:nvPr/>
        </p:nvPicPr>
        <p:blipFill rotWithShape="1">
          <a:blip r:embed="rId4">
            <a:alphaModFix/>
          </a:blip>
          <a:srcRect/>
          <a:stretch/>
        </p:blipFill>
        <p:spPr>
          <a:xfrm>
            <a:off x="8915400" y="89087"/>
            <a:ext cx="3197790" cy="1040337"/>
          </a:xfrm>
          <a:prstGeom prst="rect">
            <a:avLst/>
          </a:prstGeom>
          <a:noFill/>
          <a:ln>
            <a:noFill/>
          </a:ln>
        </p:spPr>
      </p:pic>
      <p:sp>
        <p:nvSpPr>
          <p:cNvPr id="5" name="CuadroTexto 4">
            <a:extLst>
              <a:ext uri="{FF2B5EF4-FFF2-40B4-BE49-F238E27FC236}">
                <a16:creationId xmlns:a16="http://schemas.microsoft.com/office/drawing/2014/main" id="{8472E5F5-F463-47C6-9C64-EF5CC26236A4}"/>
              </a:ext>
            </a:extLst>
          </p:cNvPr>
          <p:cNvSpPr txBox="1"/>
          <p:nvPr/>
        </p:nvSpPr>
        <p:spPr>
          <a:xfrm>
            <a:off x="1245112" y="1063029"/>
            <a:ext cx="10633033" cy="1420325"/>
          </a:xfrm>
          <a:prstGeom prst="rect">
            <a:avLst/>
          </a:prstGeom>
          <a:noFill/>
        </p:spPr>
        <p:txBody>
          <a:bodyPr wrap="square" rtlCol="0">
            <a:spAutoFit/>
          </a:bodyPr>
          <a:lstStyle/>
          <a:p>
            <a:pPr>
              <a:lnSpc>
                <a:spcPct val="150000"/>
              </a:lnSpc>
            </a:pPr>
            <a:r>
              <a:rPr lang="es-CO" sz="2000" b="1" dirty="0"/>
              <a:t>Segunda (usando un tercero entre Dialogflow y Facebook):</a:t>
            </a:r>
          </a:p>
          <a:p>
            <a:pPr marL="457200" indent="-457200">
              <a:lnSpc>
                <a:spcPct val="150000"/>
              </a:lnSpc>
              <a:buFont typeface="+mj-lt"/>
              <a:buAutoNum type="arabicPeriod" startAt="5"/>
            </a:pPr>
            <a:r>
              <a:rPr lang="es-CO" sz="2000" dirty="0"/>
              <a:t>Edite la integración entre </a:t>
            </a:r>
            <a:r>
              <a:rPr lang="es-CO" sz="2000" dirty="0" err="1"/>
              <a:t>rocketbots</a:t>
            </a:r>
            <a:r>
              <a:rPr lang="es-CO" sz="2000" dirty="0"/>
              <a:t> y Facebook para permitirle interactuar entre sus </a:t>
            </a:r>
            <a:r>
              <a:rPr lang="es-CO" sz="2000" dirty="0" err="1"/>
              <a:t>bots</a:t>
            </a:r>
            <a:r>
              <a:rPr lang="es-CO" sz="2000" dirty="0"/>
              <a:t> y sus paginas web en caso que tenga más de una.</a:t>
            </a:r>
          </a:p>
        </p:txBody>
      </p:sp>
      <p:pic>
        <p:nvPicPr>
          <p:cNvPr id="2" name="Imagen 1">
            <a:extLst>
              <a:ext uri="{FF2B5EF4-FFF2-40B4-BE49-F238E27FC236}">
                <a16:creationId xmlns:a16="http://schemas.microsoft.com/office/drawing/2014/main" id="{0841DFFD-573B-4897-9040-C16730906318}"/>
              </a:ext>
            </a:extLst>
          </p:cNvPr>
          <p:cNvPicPr>
            <a:picLocks noChangeAspect="1"/>
          </p:cNvPicPr>
          <p:nvPr/>
        </p:nvPicPr>
        <p:blipFill rotWithShape="1">
          <a:blip r:embed="rId5"/>
          <a:srcRect l="19795" t="2596" r="835" b="37983"/>
          <a:stretch/>
        </p:blipFill>
        <p:spPr>
          <a:xfrm>
            <a:off x="1245112" y="2588565"/>
            <a:ext cx="4116309" cy="1837104"/>
          </a:xfrm>
          <a:prstGeom prst="rect">
            <a:avLst/>
          </a:prstGeom>
          <a:ln>
            <a:solidFill>
              <a:schemeClr val="tx1"/>
            </a:solidFill>
          </a:ln>
        </p:spPr>
      </p:pic>
      <p:pic>
        <p:nvPicPr>
          <p:cNvPr id="8" name="Imagen 7">
            <a:extLst>
              <a:ext uri="{FF2B5EF4-FFF2-40B4-BE49-F238E27FC236}">
                <a16:creationId xmlns:a16="http://schemas.microsoft.com/office/drawing/2014/main" id="{EEC286DB-F988-424A-8033-95FDB350A515}"/>
              </a:ext>
            </a:extLst>
          </p:cNvPr>
          <p:cNvPicPr>
            <a:picLocks noChangeAspect="1"/>
          </p:cNvPicPr>
          <p:nvPr/>
        </p:nvPicPr>
        <p:blipFill>
          <a:blip r:embed="rId6"/>
          <a:stretch>
            <a:fillRect/>
          </a:stretch>
        </p:blipFill>
        <p:spPr>
          <a:xfrm>
            <a:off x="7182756" y="2527553"/>
            <a:ext cx="3226796" cy="3796231"/>
          </a:xfrm>
          <a:prstGeom prst="rect">
            <a:avLst/>
          </a:prstGeom>
        </p:spPr>
      </p:pic>
      <p:sp>
        <p:nvSpPr>
          <p:cNvPr id="9" name="Flecha: a la derecha 8">
            <a:extLst>
              <a:ext uri="{FF2B5EF4-FFF2-40B4-BE49-F238E27FC236}">
                <a16:creationId xmlns:a16="http://schemas.microsoft.com/office/drawing/2014/main" id="{26621DE0-FD11-4A81-ACDA-5BF2262F849D}"/>
              </a:ext>
            </a:extLst>
          </p:cNvPr>
          <p:cNvSpPr/>
          <p:nvPr/>
        </p:nvSpPr>
        <p:spPr>
          <a:xfrm>
            <a:off x="5776111" y="3268301"/>
            <a:ext cx="1176950" cy="407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a:extLst>
              <a:ext uri="{FF2B5EF4-FFF2-40B4-BE49-F238E27FC236}">
                <a16:creationId xmlns:a16="http://schemas.microsoft.com/office/drawing/2014/main" id="{CC0398F4-8CB7-47A9-98BF-436FE31E24D1}"/>
              </a:ext>
            </a:extLst>
          </p:cNvPr>
          <p:cNvSpPr txBox="1"/>
          <p:nvPr/>
        </p:nvSpPr>
        <p:spPr>
          <a:xfrm>
            <a:off x="1312752" y="4925085"/>
            <a:ext cx="5540721" cy="1261884"/>
          </a:xfrm>
          <a:prstGeom prst="rect">
            <a:avLst/>
          </a:prstGeom>
          <a:noFill/>
        </p:spPr>
        <p:txBody>
          <a:bodyPr wrap="square" rtlCol="0">
            <a:spAutoFit/>
          </a:bodyPr>
          <a:lstStyle/>
          <a:p>
            <a:r>
              <a:rPr lang="es-CO" dirty="0"/>
              <a:t>Verifique y garantice que la integración permita:</a:t>
            </a:r>
          </a:p>
          <a:p>
            <a:endParaRPr lang="es-CO" dirty="0"/>
          </a:p>
          <a:p>
            <a:pPr marL="171450" indent="-171450">
              <a:buFont typeface="Arial" panose="020B0604020202020204" pitchFamily="34" charset="0"/>
              <a:buChar char="•"/>
            </a:pPr>
            <a:r>
              <a:rPr lang="es-ES" sz="1200" dirty="0"/>
              <a:t>Administrar y acceder a conversaciones de páginas en Messenger</a:t>
            </a:r>
          </a:p>
          <a:p>
            <a:pPr marL="171450" indent="-171450">
              <a:buFont typeface="Arial" panose="020B0604020202020204" pitchFamily="34" charset="0"/>
              <a:buChar char="•"/>
            </a:pPr>
            <a:r>
              <a:rPr lang="es-ES" sz="1200" dirty="0"/>
              <a:t>Enviar mensajes desde las páginas que administras en cualquier momento después de la primera interacción del usuario</a:t>
            </a:r>
          </a:p>
          <a:p>
            <a:pPr marL="171450" indent="-171450">
              <a:buFont typeface="Arial" panose="020B0604020202020204" pitchFamily="34" charset="0"/>
              <a:buChar char="•"/>
            </a:pPr>
            <a:r>
              <a:rPr lang="es-ES" sz="1200" dirty="0"/>
              <a:t>Mostrar una lista de las páginas que administras</a:t>
            </a:r>
            <a:endParaRPr lang="es-CO" sz="1200" dirty="0"/>
          </a:p>
        </p:txBody>
      </p:sp>
    </p:spTree>
    <p:extLst>
      <p:ext uri="{BB962C8B-B14F-4D97-AF65-F5344CB8AC3E}">
        <p14:creationId xmlns:p14="http://schemas.microsoft.com/office/powerpoint/2010/main" val="770628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4"/>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5"/>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rgbClr val="FFC000"/>
                </a:solidFill>
                <a:latin typeface="Calibri"/>
                <a:ea typeface="Calibri"/>
                <a:cs typeface="Calibri"/>
                <a:sym typeface="Calibri"/>
              </a:rPr>
              <a:t>¿Por qué Deep Learning?</a:t>
            </a:r>
            <a:endParaRPr/>
          </a:p>
        </p:txBody>
      </p:sp>
      <p:sp>
        <p:nvSpPr>
          <p:cNvPr id="110" name="Google Shape;110;p5"/>
          <p:cNvSpPr/>
          <p:nvPr/>
        </p:nvSpPr>
        <p:spPr>
          <a:xfrm>
            <a:off x="1346887" y="1640012"/>
            <a:ext cx="10540314" cy="29854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dk1"/>
                </a:solidFill>
                <a:latin typeface="Calibri"/>
                <a:ea typeface="Calibri"/>
                <a:cs typeface="Calibri"/>
                <a:sym typeface="Calibri"/>
              </a:rPr>
              <a:t>Los avances en hardware (principalmente </a:t>
            </a:r>
            <a:r>
              <a:rPr lang="es-ES" sz="4000" b="1">
                <a:solidFill>
                  <a:schemeClr val="dk1"/>
                </a:solidFill>
                <a:latin typeface="Calibri"/>
                <a:ea typeface="Calibri"/>
                <a:cs typeface="Calibri"/>
                <a:sym typeface="Calibri"/>
              </a:rPr>
              <a:t>GPU</a:t>
            </a:r>
            <a:r>
              <a:rPr lang="es-ES" sz="3600">
                <a:solidFill>
                  <a:schemeClr val="dk1"/>
                </a:solidFill>
                <a:latin typeface="Calibri"/>
                <a:ea typeface="Calibri"/>
                <a:cs typeface="Calibri"/>
                <a:sym typeface="Calibri"/>
              </a:rPr>
              <a:t>) y la generación y acumulación exponencial </a:t>
            </a:r>
            <a:r>
              <a:rPr lang="es-ES" sz="4000" b="1">
                <a:solidFill>
                  <a:schemeClr val="dk1"/>
                </a:solidFill>
                <a:latin typeface="Calibri"/>
                <a:ea typeface="Calibri"/>
                <a:cs typeface="Calibri"/>
                <a:sym typeface="Calibri"/>
              </a:rPr>
              <a:t>de datos</a:t>
            </a:r>
            <a:r>
              <a:rPr lang="es-ES" sz="3600">
                <a:solidFill>
                  <a:schemeClr val="dk1"/>
                </a:solidFill>
                <a:latin typeface="Calibri"/>
                <a:ea typeface="Calibri"/>
                <a:cs typeface="Calibri"/>
                <a:sym typeface="Calibri"/>
              </a:rPr>
              <a:t>, con la ayuda de Deep Learning hoy en día es posible crear y ejecutar una Inteligencia artificial en un cloud, computador, dispositivo móvil, Smart watch u otros.</a:t>
            </a:r>
            <a:endParaRPr sz="36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6"/>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a:solidFill>
                  <a:schemeClr val="lt1"/>
                </a:solidFill>
                <a:latin typeface="Calibri"/>
                <a:ea typeface="Calibri"/>
                <a:cs typeface="Calibri"/>
                <a:sym typeface="Calibri"/>
              </a:rPr>
              <a:t>¿Por qué Deep Learning?</a:t>
            </a:r>
            <a:endParaRPr/>
          </a:p>
        </p:txBody>
      </p:sp>
      <p:sp>
        <p:nvSpPr>
          <p:cNvPr id="116" name="Google Shape;116;p6"/>
          <p:cNvSpPr/>
          <p:nvPr/>
        </p:nvSpPr>
        <p:spPr>
          <a:xfrm>
            <a:off x="1334531" y="1775936"/>
            <a:ext cx="10540314" cy="29854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3600">
                <a:solidFill>
                  <a:schemeClr val="dk1"/>
                </a:solidFill>
                <a:latin typeface="Calibri"/>
                <a:ea typeface="Calibri"/>
                <a:cs typeface="Calibri"/>
                <a:sym typeface="Calibri"/>
              </a:rPr>
              <a:t>Los avances en hardware (principalmente </a:t>
            </a:r>
            <a:r>
              <a:rPr lang="es-ES" sz="4000" b="1">
                <a:solidFill>
                  <a:schemeClr val="dk1"/>
                </a:solidFill>
                <a:latin typeface="Calibri"/>
                <a:ea typeface="Calibri"/>
                <a:cs typeface="Calibri"/>
                <a:sym typeface="Calibri"/>
              </a:rPr>
              <a:t>GPU</a:t>
            </a:r>
            <a:r>
              <a:rPr lang="es-ES" sz="3600">
                <a:solidFill>
                  <a:schemeClr val="dk1"/>
                </a:solidFill>
                <a:latin typeface="Calibri"/>
                <a:ea typeface="Calibri"/>
                <a:cs typeface="Calibri"/>
                <a:sym typeface="Calibri"/>
              </a:rPr>
              <a:t>) y la generación y acumulación exponencial </a:t>
            </a:r>
            <a:r>
              <a:rPr lang="es-ES" sz="4000" b="1">
                <a:solidFill>
                  <a:schemeClr val="dk1"/>
                </a:solidFill>
                <a:latin typeface="Calibri"/>
                <a:ea typeface="Calibri"/>
                <a:cs typeface="Calibri"/>
                <a:sym typeface="Calibri"/>
              </a:rPr>
              <a:t>de datos</a:t>
            </a:r>
            <a:r>
              <a:rPr lang="es-ES" sz="3600">
                <a:solidFill>
                  <a:schemeClr val="dk1"/>
                </a:solidFill>
                <a:latin typeface="Calibri"/>
                <a:ea typeface="Calibri"/>
                <a:cs typeface="Calibri"/>
                <a:sym typeface="Calibri"/>
              </a:rPr>
              <a:t>, con la ayuda de Deep Learning hoy en día es posible crear y ejecutar una Inteligencia artificial en un cloud, computador, dispositivo móvil, Smart watch u otros.</a:t>
            </a:r>
            <a:endParaRPr sz="3600">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7"/>
          <p:cNvSpPr txBox="1"/>
          <p:nvPr/>
        </p:nvSpPr>
        <p:spPr>
          <a:xfrm>
            <a:off x="1614197" y="475862"/>
            <a:ext cx="6848669"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3200" b="1" dirty="0">
                <a:solidFill>
                  <a:srgbClr val="0D5274"/>
                </a:solidFill>
                <a:latin typeface="Calibri"/>
                <a:ea typeface="Calibri"/>
                <a:cs typeface="Calibri"/>
                <a:sym typeface="Calibri"/>
              </a:rPr>
              <a:t>¿En que se puede usar Deep learning?</a:t>
            </a:r>
            <a:endParaRPr dirty="0"/>
          </a:p>
        </p:txBody>
      </p:sp>
      <p:sp>
        <p:nvSpPr>
          <p:cNvPr id="122" name="Google Shape;122;p7"/>
          <p:cNvSpPr txBox="1"/>
          <p:nvPr/>
        </p:nvSpPr>
        <p:spPr>
          <a:xfrm>
            <a:off x="1305276" y="1184204"/>
            <a:ext cx="10886724" cy="5632271"/>
          </a:xfrm>
          <a:prstGeom prst="rect">
            <a:avLst/>
          </a:prstGeom>
          <a:solidFill>
            <a:schemeClr val="lt1"/>
          </a:solid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2400"/>
              <a:buFont typeface="Arial"/>
              <a:buChar char="•"/>
            </a:pPr>
            <a:r>
              <a:rPr lang="es-ES" sz="2400" b="1" dirty="0">
                <a:solidFill>
                  <a:schemeClr val="dk1"/>
                </a:solidFill>
                <a:latin typeface="Calibri"/>
                <a:ea typeface="Calibri"/>
                <a:cs typeface="Calibri"/>
                <a:sym typeface="Calibri"/>
              </a:rPr>
              <a:t>Responder preguntas de lenguaje natural (</a:t>
            </a:r>
            <a:r>
              <a:rPr lang="es-ES" sz="2400" b="1" dirty="0" err="1">
                <a:solidFill>
                  <a:schemeClr val="dk1"/>
                </a:solidFill>
                <a:latin typeface="Calibri"/>
                <a:ea typeface="Calibri"/>
                <a:cs typeface="Calibri"/>
                <a:sym typeface="Calibri"/>
              </a:rPr>
              <a:t>NLP</a:t>
            </a:r>
            <a:r>
              <a:rPr lang="es-ES" sz="2400" b="1" dirty="0">
                <a:solidFill>
                  <a:schemeClr val="dk1"/>
                </a:solidFill>
                <a:latin typeface="Calibri"/>
                <a:ea typeface="Calibri"/>
                <a:cs typeface="Calibri"/>
                <a:sym typeface="Calibri"/>
              </a:rPr>
              <a:t> - Natural Language Processing)</a:t>
            </a:r>
            <a:endParaRPr dirty="0"/>
          </a:p>
          <a:p>
            <a:pPr marL="285750" marR="0" lvl="0" indent="-285750" algn="l" rtl="0">
              <a:lnSpc>
                <a:spcPct val="150000"/>
              </a:lnSpc>
              <a:spcBef>
                <a:spcPts val="0"/>
              </a:spcBef>
              <a:spcAft>
                <a:spcPts val="0"/>
              </a:spcAft>
              <a:buClr>
                <a:schemeClr val="dk1"/>
              </a:buClr>
              <a:buSzPts val="2400"/>
              <a:buFont typeface="Arial"/>
              <a:buChar char="•"/>
            </a:pPr>
            <a:r>
              <a:rPr lang="es-ES" sz="2400" b="1" dirty="0">
                <a:solidFill>
                  <a:schemeClr val="dk1"/>
                </a:solidFill>
                <a:latin typeface="Calibri"/>
                <a:ea typeface="Calibri"/>
                <a:cs typeface="Calibri"/>
                <a:sym typeface="Calibri"/>
              </a:rPr>
              <a:t>Reconocimiento de voz a nivel casi humano.</a:t>
            </a:r>
            <a:endParaRPr dirty="0"/>
          </a:p>
          <a:p>
            <a:pPr marL="285750" marR="0" lvl="0" indent="-285750" algn="l" rtl="0">
              <a:lnSpc>
                <a:spcPct val="150000"/>
              </a:lnSpc>
              <a:spcBef>
                <a:spcPts val="0"/>
              </a:spcBef>
              <a:spcAft>
                <a:spcPts val="0"/>
              </a:spcAft>
              <a:buClr>
                <a:schemeClr val="dk1"/>
              </a:buClr>
              <a:buSzPts val="2400"/>
              <a:buFont typeface="Arial"/>
              <a:buChar char="•"/>
            </a:pPr>
            <a:r>
              <a:rPr lang="es-ES" sz="2400" dirty="0">
                <a:solidFill>
                  <a:schemeClr val="dk1"/>
                </a:solidFill>
                <a:latin typeface="Calibri"/>
                <a:ea typeface="Calibri"/>
                <a:cs typeface="Calibri"/>
                <a:sym typeface="Calibri"/>
              </a:rPr>
              <a:t>Mejora de la conversión de texto a voz.</a:t>
            </a:r>
            <a:endParaRPr dirty="0"/>
          </a:p>
          <a:p>
            <a:pPr marL="285750" marR="0" lvl="0" indent="-285750" algn="l" rtl="0">
              <a:lnSpc>
                <a:spcPct val="150000"/>
              </a:lnSpc>
              <a:spcBef>
                <a:spcPts val="0"/>
              </a:spcBef>
              <a:spcAft>
                <a:spcPts val="0"/>
              </a:spcAft>
              <a:buClr>
                <a:schemeClr val="dk1"/>
              </a:buClr>
              <a:buSzPts val="2400"/>
              <a:buFont typeface="Arial"/>
              <a:buChar char="•"/>
            </a:pPr>
            <a:r>
              <a:rPr lang="es-ES" sz="2400" dirty="0">
                <a:solidFill>
                  <a:schemeClr val="dk1"/>
                </a:solidFill>
                <a:latin typeface="Calibri"/>
                <a:ea typeface="Calibri"/>
                <a:cs typeface="Calibri"/>
                <a:sym typeface="Calibri"/>
              </a:rPr>
              <a:t>Asistentes digitales como Google </a:t>
            </a:r>
            <a:r>
              <a:rPr lang="es-ES" sz="2400" dirty="0" err="1">
                <a:solidFill>
                  <a:schemeClr val="dk1"/>
                </a:solidFill>
                <a:latin typeface="Calibri"/>
                <a:ea typeface="Calibri"/>
                <a:cs typeface="Calibri"/>
                <a:sym typeface="Calibri"/>
              </a:rPr>
              <a:t>Now</a:t>
            </a:r>
            <a:r>
              <a:rPr lang="es-ES" sz="2400" dirty="0">
                <a:solidFill>
                  <a:schemeClr val="dk1"/>
                </a:solidFill>
                <a:latin typeface="Calibri"/>
                <a:ea typeface="Calibri"/>
                <a:cs typeface="Calibri"/>
                <a:sym typeface="Calibri"/>
              </a:rPr>
              <a:t>, </a:t>
            </a:r>
            <a:r>
              <a:rPr lang="es-ES" sz="2400" dirty="0" err="1">
                <a:solidFill>
                  <a:schemeClr val="dk1"/>
                </a:solidFill>
                <a:latin typeface="Calibri"/>
                <a:ea typeface="Calibri"/>
                <a:cs typeface="Calibri"/>
                <a:sym typeface="Calibri"/>
              </a:rPr>
              <a:t>siri</a:t>
            </a:r>
            <a:r>
              <a:rPr lang="es-ES" sz="2400" dirty="0">
                <a:solidFill>
                  <a:schemeClr val="dk1"/>
                </a:solidFill>
                <a:latin typeface="Calibri"/>
                <a:ea typeface="Calibri"/>
                <a:cs typeface="Calibri"/>
                <a:sym typeface="Calibri"/>
              </a:rPr>
              <a:t> o Amazon Alexa.</a:t>
            </a:r>
            <a:endParaRPr dirty="0"/>
          </a:p>
          <a:p>
            <a:pPr marL="285750" marR="0" lvl="0" indent="-285750" algn="l" rtl="0">
              <a:lnSpc>
                <a:spcPct val="150000"/>
              </a:lnSpc>
              <a:spcBef>
                <a:spcPts val="0"/>
              </a:spcBef>
              <a:spcAft>
                <a:spcPts val="0"/>
              </a:spcAft>
              <a:buClr>
                <a:schemeClr val="dk1"/>
              </a:buClr>
              <a:buSzPts val="2400"/>
              <a:buFont typeface="Arial"/>
              <a:buChar char="•"/>
            </a:pPr>
            <a:r>
              <a:rPr lang="es-ES" sz="2400" dirty="0">
                <a:solidFill>
                  <a:schemeClr val="dk1"/>
                </a:solidFill>
                <a:latin typeface="Calibri"/>
                <a:ea typeface="Calibri"/>
                <a:cs typeface="Calibri"/>
                <a:sym typeface="Calibri"/>
              </a:rPr>
              <a:t>Transcripción de escritura a mano a nivel humano.</a:t>
            </a:r>
            <a:endParaRPr dirty="0"/>
          </a:p>
          <a:p>
            <a:pPr marL="285750" marR="0" lvl="0" indent="-285750" algn="l" rtl="0">
              <a:lnSpc>
                <a:spcPct val="150000"/>
              </a:lnSpc>
              <a:spcBef>
                <a:spcPts val="0"/>
              </a:spcBef>
              <a:spcAft>
                <a:spcPts val="0"/>
              </a:spcAft>
              <a:buClr>
                <a:schemeClr val="dk1"/>
              </a:buClr>
              <a:buSzPts val="2400"/>
              <a:buFont typeface="Arial"/>
              <a:buChar char="•"/>
            </a:pPr>
            <a:r>
              <a:rPr lang="es-ES" sz="2400" b="1" dirty="0">
                <a:solidFill>
                  <a:schemeClr val="dk1"/>
                </a:solidFill>
                <a:latin typeface="Calibri"/>
                <a:ea typeface="Calibri"/>
                <a:cs typeface="Calibri"/>
                <a:sym typeface="Calibri"/>
              </a:rPr>
              <a:t>Clasificación de imágenes a nivel casi humano.</a:t>
            </a:r>
            <a:endParaRPr dirty="0"/>
          </a:p>
          <a:p>
            <a:pPr marL="285750" marR="0" lvl="0" indent="-285750" algn="l" rtl="0">
              <a:lnSpc>
                <a:spcPct val="150000"/>
              </a:lnSpc>
              <a:spcBef>
                <a:spcPts val="0"/>
              </a:spcBef>
              <a:spcAft>
                <a:spcPts val="0"/>
              </a:spcAft>
              <a:buClr>
                <a:schemeClr val="dk1"/>
              </a:buClr>
              <a:buSzPts val="2400"/>
              <a:buFont typeface="Arial"/>
              <a:buChar char="•"/>
            </a:pPr>
            <a:r>
              <a:rPr lang="es-ES" sz="2400" dirty="0">
                <a:solidFill>
                  <a:schemeClr val="dk1"/>
                </a:solidFill>
                <a:latin typeface="Calibri"/>
                <a:ea typeface="Calibri"/>
                <a:cs typeface="Calibri"/>
                <a:sym typeface="Calibri"/>
              </a:rPr>
              <a:t>Mejora de la traducción automática.</a:t>
            </a:r>
            <a:endParaRPr dirty="0"/>
          </a:p>
          <a:p>
            <a:pPr marL="285750" marR="0" lvl="0" indent="-285750" algn="l" rtl="0">
              <a:lnSpc>
                <a:spcPct val="150000"/>
              </a:lnSpc>
              <a:spcBef>
                <a:spcPts val="0"/>
              </a:spcBef>
              <a:spcAft>
                <a:spcPts val="0"/>
              </a:spcAft>
              <a:buClr>
                <a:schemeClr val="dk1"/>
              </a:buClr>
              <a:buSzPts val="2400"/>
              <a:buFont typeface="Arial"/>
              <a:buChar char="•"/>
            </a:pPr>
            <a:r>
              <a:rPr lang="es-ES" sz="2400" dirty="0">
                <a:solidFill>
                  <a:schemeClr val="dk1"/>
                </a:solidFill>
                <a:latin typeface="Calibri"/>
                <a:ea typeface="Calibri"/>
                <a:cs typeface="Calibri"/>
                <a:sym typeface="Calibri"/>
              </a:rPr>
              <a:t>Conducción autónoma a nivel humano (tesla, </a:t>
            </a:r>
            <a:r>
              <a:rPr lang="es-ES" sz="2400" dirty="0" err="1">
                <a:solidFill>
                  <a:schemeClr val="dk1"/>
                </a:solidFill>
                <a:latin typeface="Calibri"/>
                <a:ea typeface="Calibri"/>
                <a:cs typeface="Calibri"/>
                <a:sym typeface="Calibri"/>
              </a:rPr>
              <a:t>uber</a:t>
            </a:r>
            <a:r>
              <a:rPr lang="es-ES" sz="2400" dirty="0">
                <a:solidFill>
                  <a:schemeClr val="dk1"/>
                </a:solidFill>
                <a:latin typeface="Calibri"/>
                <a:ea typeface="Calibri"/>
                <a:cs typeface="Calibri"/>
                <a:sym typeface="Calibri"/>
              </a:rPr>
              <a:t> o Google).</a:t>
            </a:r>
            <a:endParaRPr dirty="0"/>
          </a:p>
          <a:p>
            <a:pPr marL="285750" marR="0" lvl="0" indent="-285750" algn="l" rtl="0">
              <a:lnSpc>
                <a:spcPct val="150000"/>
              </a:lnSpc>
              <a:spcBef>
                <a:spcPts val="0"/>
              </a:spcBef>
              <a:spcAft>
                <a:spcPts val="0"/>
              </a:spcAft>
              <a:buClr>
                <a:schemeClr val="dk1"/>
              </a:buClr>
              <a:buSzPts val="2400"/>
              <a:buFont typeface="Arial"/>
              <a:buChar char="•"/>
            </a:pPr>
            <a:r>
              <a:rPr lang="es-ES" sz="2400" dirty="0">
                <a:solidFill>
                  <a:schemeClr val="dk1"/>
                </a:solidFill>
                <a:latin typeface="Calibri"/>
                <a:ea typeface="Calibri"/>
                <a:cs typeface="Calibri"/>
                <a:sym typeface="Calibri"/>
              </a:rPr>
              <a:t>Mejora de la orientación de anuncios, tal como la utilizan Google, Baidu y Bing.</a:t>
            </a:r>
            <a:endParaRPr dirty="0"/>
          </a:p>
          <a:p>
            <a:pPr marL="285750" marR="0" lvl="0" indent="-285750" algn="l" rtl="0">
              <a:lnSpc>
                <a:spcPct val="150000"/>
              </a:lnSpc>
              <a:spcBef>
                <a:spcPts val="0"/>
              </a:spcBef>
              <a:spcAft>
                <a:spcPts val="0"/>
              </a:spcAft>
              <a:buClr>
                <a:schemeClr val="dk1"/>
              </a:buClr>
              <a:buSzPts val="2400"/>
              <a:buFont typeface="Arial"/>
              <a:buChar char="•"/>
            </a:pPr>
            <a:r>
              <a:rPr lang="es-ES" sz="2400" dirty="0">
                <a:solidFill>
                  <a:schemeClr val="dk1"/>
                </a:solidFill>
                <a:latin typeface="Calibri"/>
                <a:ea typeface="Calibri"/>
                <a:cs typeface="Calibri"/>
                <a:sym typeface="Calibri"/>
              </a:rPr>
              <a:t>Mejora de los resultados de búsqueda en la web.</a:t>
            </a:r>
            <a:endParaRPr sz="2400" dirty="0">
              <a:solidFill>
                <a:schemeClr val="dk1"/>
              </a:solidFill>
              <a:latin typeface="Calibri"/>
              <a:ea typeface="Calibri"/>
              <a:cs typeface="Calibri"/>
              <a:sym typeface="Calibri"/>
            </a:endParaRPr>
          </a:p>
        </p:txBody>
      </p:sp>
      <p:sp>
        <p:nvSpPr>
          <p:cNvPr id="123" name="Google Shape;123;p7"/>
          <p:cNvSpPr/>
          <p:nvPr/>
        </p:nvSpPr>
        <p:spPr>
          <a:xfrm>
            <a:off x="1142393" y="6562810"/>
            <a:ext cx="774810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i="1" u="sng" dirty="0">
                <a:solidFill>
                  <a:schemeClr val="dk1"/>
                </a:solidFill>
                <a:latin typeface="+mj-lt"/>
                <a:ea typeface="Content"/>
                <a:cs typeface="Content"/>
                <a:sym typeface="Content"/>
                <a:hlinkClick r:id="rId4"/>
              </a:rPr>
              <a:t>https://www.manning.com/books/deep-learning-with-python</a:t>
            </a:r>
            <a:endParaRPr sz="1400" i="1" dirty="0">
              <a:solidFill>
                <a:schemeClr val="dk1"/>
              </a:solidFill>
              <a:latin typeface="+mj-lt"/>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p8"/>
          <p:cNvSpPr/>
          <p:nvPr/>
        </p:nvSpPr>
        <p:spPr>
          <a:xfrm>
            <a:off x="1902597" y="1020117"/>
            <a:ext cx="9542997" cy="415498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ES" sz="4400" b="1">
                <a:solidFill>
                  <a:schemeClr val="dk1"/>
                </a:solidFill>
                <a:latin typeface="Calibri"/>
                <a:ea typeface="Calibri"/>
                <a:cs typeface="Calibri"/>
                <a:sym typeface="Calibri"/>
              </a:rPr>
              <a:t>NLP - Natural Language Processing</a:t>
            </a:r>
            <a:endParaRPr/>
          </a:p>
          <a:p>
            <a:pPr marL="0" marR="0" lvl="0" indent="0" algn="ctr" rtl="0">
              <a:spcBef>
                <a:spcPts val="0"/>
              </a:spcBef>
              <a:spcAft>
                <a:spcPts val="0"/>
              </a:spcAft>
              <a:buNone/>
            </a:pPr>
            <a:endParaRPr sz="4400" b="1">
              <a:solidFill>
                <a:schemeClr val="dk1"/>
              </a:solidFill>
              <a:latin typeface="Calibri"/>
              <a:ea typeface="Calibri"/>
              <a:cs typeface="Calibri"/>
              <a:sym typeface="Calibri"/>
            </a:endParaRPr>
          </a:p>
          <a:p>
            <a:pPr marL="0" marR="0" lvl="0" indent="0" algn="ctr" rtl="0">
              <a:spcBef>
                <a:spcPts val="0"/>
              </a:spcBef>
              <a:spcAft>
                <a:spcPts val="0"/>
              </a:spcAft>
              <a:buNone/>
            </a:pPr>
            <a:r>
              <a:rPr lang="es-ES" sz="4400" b="1">
                <a:solidFill>
                  <a:schemeClr val="dk1"/>
                </a:solidFill>
                <a:latin typeface="Calibri"/>
                <a:ea typeface="Calibri"/>
                <a:cs typeface="Calibri"/>
                <a:sym typeface="Calibri"/>
              </a:rPr>
              <a:t>O</a:t>
            </a:r>
            <a:endParaRPr/>
          </a:p>
          <a:p>
            <a:pPr marL="0" marR="0" lvl="0" indent="0" algn="ctr" rtl="0">
              <a:spcBef>
                <a:spcPts val="0"/>
              </a:spcBef>
              <a:spcAft>
                <a:spcPts val="0"/>
              </a:spcAft>
              <a:buNone/>
            </a:pPr>
            <a:endParaRPr sz="4400" b="1">
              <a:solidFill>
                <a:schemeClr val="dk1"/>
              </a:solidFill>
              <a:latin typeface="Calibri"/>
              <a:ea typeface="Calibri"/>
              <a:cs typeface="Calibri"/>
              <a:sym typeface="Calibri"/>
            </a:endParaRPr>
          </a:p>
          <a:p>
            <a:pPr marL="0" marR="0" lvl="0" indent="0" algn="ctr" rtl="0">
              <a:spcBef>
                <a:spcPts val="0"/>
              </a:spcBef>
              <a:spcAft>
                <a:spcPts val="0"/>
              </a:spcAft>
              <a:buNone/>
            </a:pPr>
            <a:r>
              <a:rPr lang="es-ES" sz="4400" b="1">
                <a:solidFill>
                  <a:schemeClr val="dk1"/>
                </a:solidFill>
                <a:latin typeface="Calibri"/>
                <a:ea typeface="Calibri"/>
                <a:cs typeface="Calibri"/>
                <a:sym typeface="Calibri"/>
              </a:rPr>
              <a:t>PLN -procesamiento de lenguaje natural</a:t>
            </a:r>
            <a:endParaRPr/>
          </a:p>
          <a:p>
            <a:pPr marL="0" marR="0" lvl="0" indent="0" algn="ctr" rtl="0">
              <a:spcBef>
                <a:spcPts val="0"/>
              </a:spcBef>
              <a:spcAft>
                <a:spcPts val="0"/>
              </a:spcAft>
              <a:buNone/>
            </a:pPr>
            <a:endParaRPr sz="44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2"/>
        <p:cNvGrpSpPr/>
        <p:nvPr/>
      </p:nvGrpSpPr>
      <p:grpSpPr>
        <a:xfrm>
          <a:off x="0" y="0"/>
          <a:ext cx="0" cy="0"/>
          <a:chOff x="0" y="0"/>
          <a:chExt cx="0" cy="0"/>
        </a:xfrm>
      </p:grpSpPr>
      <p:pic>
        <p:nvPicPr>
          <p:cNvPr id="133" name="Google Shape;133;p9"/>
          <p:cNvPicPr preferRelativeResize="0"/>
          <p:nvPr/>
        </p:nvPicPr>
        <p:blipFill rotWithShape="1">
          <a:blip r:embed="rId4">
            <a:alphaModFix/>
          </a:blip>
          <a:srcRect/>
          <a:stretch/>
        </p:blipFill>
        <p:spPr>
          <a:xfrm>
            <a:off x="1779882" y="934046"/>
            <a:ext cx="9126503" cy="4767485"/>
          </a:xfrm>
          <a:prstGeom prst="roundRect">
            <a:avLst>
              <a:gd name="adj" fmla="val 11111"/>
            </a:avLst>
          </a:prstGeom>
          <a:noFill/>
          <a:ln w="190500" cap="rnd" cmpd="sng">
            <a:solidFill>
              <a:srgbClr val="C8C6BD"/>
            </a:solidFill>
            <a:prstDash val="solid"/>
            <a:round/>
            <a:headEnd type="none" w="sm" len="sm"/>
            <a:tailEnd type="none" w="sm" len="sm"/>
          </a:ln>
          <a:effectLst>
            <a:outerShdw blurRad="101600" dist="50800" dir="7200000" algn="tl" rotWithShape="0">
              <a:srgbClr val="000000">
                <a:alpha val="44705"/>
              </a:srgbClr>
            </a:outerShdw>
          </a:effectLst>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2890</Words>
  <Application>Microsoft Office PowerPoint</Application>
  <PresentationFormat>Panorámica</PresentationFormat>
  <Paragraphs>274</Paragraphs>
  <Slides>49</Slides>
  <Notes>49</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49</vt:i4>
      </vt:variant>
    </vt:vector>
  </HeadingPairs>
  <TitlesOfParts>
    <vt:vector size="53" baseType="lpstr">
      <vt:lpstr>Content</vt:lpstr>
      <vt:lpstr>Calibri</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Emilia Ines Sandoval Garcia</dc:creator>
  <cp:lastModifiedBy>Luis Fernando Castellanos Guarin</cp:lastModifiedBy>
  <cp:revision>9</cp:revision>
  <dcterms:created xsi:type="dcterms:W3CDTF">2020-01-24T20:50:22Z</dcterms:created>
  <dcterms:modified xsi:type="dcterms:W3CDTF">2020-05-17T16:40:16Z</dcterms:modified>
</cp:coreProperties>
</file>